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sldIdLst>
    <p:sldId id="261" r:id="rId2"/>
    <p:sldId id="1108" r:id="rId3"/>
    <p:sldId id="1105" r:id="rId4"/>
    <p:sldId id="1106" r:id="rId5"/>
    <p:sldId id="260" r:id="rId6"/>
    <p:sldId id="1107" r:id="rId7"/>
    <p:sldId id="262" r:id="rId8"/>
    <p:sldId id="264" r:id="rId9"/>
    <p:sldId id="268" r:id="rId10"/>
    <p:sldId id="269" r:id="rId11"/>
    <p:sldId id="700" r:id="rId12"/>
    <p:sldId id="701" r:id="rId13"/>
    <p:sldId id="902" r:id="rId14"/>
    <p:sldId id="278" r:id="rId15"/>
    <p:sldId id="279" r:id="rId16"/>
    <p:sldId id="280" r:id="rId17"/>
    <p:sldId id="281" r:id="rId18"/>
    <p:sldId id="282" r:id="rId19"/>
    <p:sldId id="283" r:id="rId20"/>
    <p:sldId id="284" r:id="rId21"/>
    <p:sldId id="285" r:id="rId22"/>
    <p:sldId id="286" r:id="rId23"/>
    <p:sldId id="294" r:id="rId24"/>
    <p:sldId id="287" r:id="rId25"/>
    <p:sldId id="897" r:id="rId26"/>
    <p:sldId id="289" r:id="rId27"/>
    <p:sldId id="290" r:id="rId28"/>
    <p:sldId id="898" r:id="rId29"/>
    <p:sldId id="899" r:id="rId30"/>
    <p:sldId id="900" r:id="rId31"/>
    <p:sldId id="970" r:id="rId32"/>
    <p:sldId id="967" r:id="rId33"/>
    <p:sldId id="971" r:id="rId34"/>
    <p:sldId id="972" r:id="rId35"/>
    <p:sldId id="973" r:id="rId36"/>
    <p:sldId id="974" r:id="rId37"/>
    <p:sldId id="975" r:id="rId38"/>
    <p:sldId id="977" r:id="rId39"/>
    <p:sldId id="976" r:id="rId40"/>
    <p:sldId id="985" r:id="rId41"/>
    <p:sldId id="986" r:id="rId42"/>
    <p:sldId id="978" r:id="rId43"/>
    <p:sldId id="979" r:id="rId44"/>
    <p:sldId id="980" r:id="rId45"/>
    <p:sldId id="981" r:id="rId46"/>
    <p:sldId id="982" r:id="rId47"/>
    <p:sldId id="983" r:id="rId48"/>
    <p:sldId id="987" r:id="rId49"/>
    <p:sldId id="988" r:id="rId50"/>
    <p:sldId id="989" r:id="rId51"/>
    <p:sldId id="990" r:id="rId52"/>
    <p:sldId id="991" r:id="rId53"/>
    <p:sldId id="992" r:id="rId54"/>
    <p:sldId id="993" r:id="rId55"/>
    <p:sldId id="994" r:id="rId56"/>
    <p:sldId id="995" r:id="rId57"/>
    <p:sldId id="1109" r:id="rId58"/>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67" d="100"/>
          <a:sy n="67" d="100"/>
        </p:scale>
        <p:origin x="56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customXml" Target="../customXml/item3.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customXml" Target="../customXml/item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65"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ECE687A4-6154-48D9-BDAE-80C115203C4F}" type="datetimeFigureOut">
              <a:rPr lang="en-US" smtClean="0"/>
              <a:t>9/16/2020</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56493B22-3CCA-45E8-BF02-75AC951F09D8}" type="slidenum">
              <a:rPr lang="en-US" smtClean="0"/>
              <a:t>‹#›</a:t>
            </a:fld>
            <a:endParaRPr lang="en-US"/>
          </a:p>
        </p:txBody>
      </p:sp>
    </p:spTree>
    <p:extLst>
      <p:ext uri="{BB962C8B-B14F-4D97-AF65-F5344CB8AC3E}">
        <p14:creationId xmlns:p14="http://schemas.microsoft.com/office/powerpoint/2010/main" val="12275806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7">
            <a:extLst>
              <a:ext uri="{FF2B5EF4-FFF2-40B4-BE49-F238E27FC236}">
                <a16:creationId xmlns:a16="http://schemas.microsoft.com/office/drawing/2014/main" id="{4E0C9FC7-C911-4D08-B853-B7D5F2CD04C1}"/>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defTabSz="471145" fontAlgn="base">
              <a:spcBef>
                <a:spcPct val="0"/>
              </a:spcBef>
              <a:spcAft>
                <a:spcPct val="0"/>
              </a:spcAft>
              <a:defRPr/>
            </a:pPr>
            <a:fld id="{F2BB44B0-8768-40C5-AC39-8B798817F2A4}" type="slidenum">
              <a:rPr lang="en-US" altLang="en-US">
                <a:solidFill>
                  <a:prstClr val="black"/>
                </a:solidFill>
                <a:latin typeface="Arial" panose="020B0604020202020204" pitchFamily="34" charset="0"/>
              </a:rPr>
              <a:pPr defTabSz="471145" fontAlgn="base">
                <a:spcBef>
                  <a:spcPct val="0"/>
                </a:spcBef>
                <a:spcAft>
                  <a:spcPct val="0"/>
                </a:spcAft>
                <a:defRPr/>
              </a:pPr>
              <a:t>1</a:t>
            </a:fld>
            <a:endParaRPr lang="en-US" altLang="en-US">
              <a:solidFill>
                <a:prstClr val="black"/>
              </a:solidFill>
              <a:latin typeface="Arial" panose="020B0604020202020204" pitchFamily="34" charset="0"/>
            </a:endParaRPr>
          </a:p>
        </p:txBody>
      </p:sp>
      <p:sp>
        <p:nvSpPr>
          <p:cNvPr id="165891" name="Rectangle 2">
            <a:extLst>
              <a:ext uri="{FF2B5EF4-FFF2-40B4-BE49-F238E27FC236}">
                <a16:creationId xmlns:a16="http://schemas.microsoft.com/office/drawing/2014/main" id="{25BE694C-A6C3-43C5-BE9D-0EE9D1C00204}"/>
              </a:ext>
            </a:extLst>
          </p:cNvPr>
          <p:cNvSpPr>
            <a:spLocks noGrp="1" noRot="1" noChangeAspect="1" noChangeArrowheads="1" noTextEdit="1"/>
          </p:cNvSpPr>
          <p:nvPr>
            <p:ph type="sldImg"/>
          </p:nvPr>
        </p:nvSpPr>
        <p:spPr>
          <a:xfrm>
            <a:off x="735013" y="1173163"/>
            <a:ext cx="5632450" cy="3168650"/>
          </a:xfrm>
          <a:ln/>
        </p:spPr>
      </p:sp>
      <p:sp>
        <p:nvSpPr>
          <p:cNvPr id="165892" name="Rectangle 3">
            <a:extLst>
              <a:ext uri="{FF2B5EF4-FFF2-40B4-BE49-F238E27FC236}">
                <a16:creationId xmlns:a16="http://schemas.microsoft.com/office/drawing/2014/main" id="{2179A65F-8FDE-44BF-AB6E-DFC1D85C4F23}"/>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7004745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E027AB64-638C-492D-B93F-291557B7FA61}"/>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133A2DBE-0731-489E-846C-04CAB8330FF9}" type="slidenum">
              <a:rPr lang="en-US" altLang="en-US" smtClean="0">
                <a:latin typeface="Arial" panose="020B0604020202020204" pitchFamily="34" charset="0"/>
              </a:rPr>
              <a:pPr fontAlgn="base">
                <a:spcBef>
                  <a:spcPct val="0"/>
                </a:spcBef>
                <a:spcAft>
                  <a:spcPct val="0"/>
                </a:spcAft>
              </a:pPr>
              <a:t>10</a:t>
            </a:fld>
            <a:endParaRPr lang="en-US" altLang="en-US">
              <a:latin typeface="Arial" panose="020B0604020202020204" pitchFamily="34" charset="0"/>
            </a:endParaRPr>
          </a:p>
        </p:txBody>
      </p:sp>
      <p:sp>
        <p:nvSpPr>
          <p:cNvPr id="31747" name="Rectangle 2">
            <a:extLst>
              <a:ext uri="{FF2B5EF4-FFF2-40B4-BE49-F238E27FC236}">
                <a16:creationId xmlns:a16="http://schemas.microsoft.com/office/drawing/2014/main" id="{641652A1-B933-4B87-B2DA-B67E95C61EEC}"/>
              </a:ext>
            </a:extLst>
          </p:cNvPr>
          <p:cNvSpPr>
            <a:spLocks noGrp="1" noRot="1" noChangeAspect="1" noChangeArrowheads="1" noTextEdit="1"/>
          </p:cNvSpPr>
          <p:nvPr>
            <p:ph type="sldImg"/>
          </p:nvPr>
        </p:nvSpPr>
        <p:spPr>
          <a:ln/>
        </p:spPr>
      </p:sp>
      <p:sp>
        <p:nvSpPr>
          <p:cNvPr id="31748" name="Rectangle 3">
            <a:extLst>
              <a:ext uri="{FF2B5EF4-FFF2-40B4-BE49-F238E27FC236}">
                <a16:creationId xmlns:a16="http://schemas.microsoft.com/office/drawing/2014/main" id="{F4DC788D-FC73-4604-A78D-459C822D52F6}"/>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2DCDA337-8057-41B5-8429-A7B411FE2CC7}"/>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605F89CC-372A-4B0D-97EF-51A292195812}" type="slidenum">
              <a:rPr lang="en-US" altLang="en-US" smtClean="0">
                <a:latin typeface="Arial" panose="020B0604020202020204" pitchFamily="34" charset="0"/>
              </a:rPr>
              <a:pPr fontAlgn="base">
                <a:spcBef>
                  <a:spcPct val="0"/>
                </a:spcBef>
                <a:spcAft>
                  <a:spcPct val="0"/>
                </a:spcAft>
              </a:pPr>
              <a:t>11</a:t>
            </a:fld>
            <a:endParaRPr lang="en-US" altLang="en-US">
              <a:latin typeface="Arial" panose="020B0604020202020204" pitchFamily="34" charset="0"/>
            </a:endParaRPr>
          </a:p>
        </p:txBody>
      </p:sp>
      <p:sp>
        <p:nvSpPr>
          <p:cNvPr id="33795" name="Rectangle 2">
            <a:extLst>
              <a:ext uri="{FF2B5EF4-FFF2-40B4-BE49-F238E27FC236}">
                <a16:creationId xmlns:a16="http://schemas.microsoft.com/office/drawing/2014/main" id="{7AB491B5-F76A-4351-BF2A-8E854E1CFACD}"/>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4FF8B7DE-AE00-45D6-8F02-4EC1BDE8EA7F}"/>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0C2C059D-701E-4AF2-A376-8BCE6A67AEBE}"/>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BB8F584A-FCA9-40F2-B9E8-8F087C994010}" type="slidenum">
              <a:rPr lang="en-US" altLang="en-US" smtClean="0">
                <a:latin typeface="Arial" panose="020B0604020202020204" pitchFamily="34" charset="0"/>
              </a:rPr>
              <a:pPr fontAlgn="base">
                <a:spcBef>
                  <a:spcPct val="0"/>
                </a:spcBef>
                <a:spcAft>
                  <a:spcPct val="0"/>
                </a:spcAft>
              </a:pPr>
              <a:t>14</a:t>
            </a:fld>
            <a:endParaRPr lang="en-US" altLang="en-US">
              <a:latin typeface="Arial" panose="020B0604020202020204" pitchFamily="34" charset="0"/>
            </a:endParaRPr>
          </a:p>
        </p:txBody>
      </p:sp>
      <p:sp>
        <p:nvSpPr>
          <p:cNvPr id="37891" name="Rectangle 2">
            <a:extLst>
              <a:ext uri="{FF2B5EF4-FFF2-40B4-BE49-F238E27FC236}">
                <a16:creationId xmlns:a16="http://schemas.microsoft.com/office/drawing/2014/main" id="{D67DBA36-6671-40F0-BC14-2B716C54D867}"/>
              </a:ext>
            </a:extLst>
          </p:cNvPr>
          <p:cNvSpPr>
            <a:spLocks noGrp="1" noRot="1" noChangeAspect="1" noChangeArrowheads="1" noTextEdit="1"/>
          </p:cNvSpPr>
          <p:nvPr>
            <p:ph type="sldImg"/>
          </p:nvPr>
        </p:nvSpPr>
        <p:spPr>
          <a:ln/>
        </p:spPr>
      </p:sp>
      <p:sp>
        <p:nvSpPr>
          <p:cNvPr id="37892" name="Rectangle 3">
            <a:extLst>
              <a:ext uri="{FF2B5EF4-FFF2-40B4-BE49-F238E27FC236}">
                <a16:creationId xmlns:a16="http://schemas.microsoft.com/office/drawing/2014/main" id="{DED9906A-1906-4B87-9ED4-FB7FF7AF723B}"/>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1210AD78-2EC2-4F49-B3E1-8639E8012168}"/>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853AC01D-FB78-4C56-A10E-9A97BD1471C6}" type="slidenum">
              <a:rPr lang="en-US" altLang="en-US" smtClean="0">
                <a:latin typeface="Arial" panose="020B0604020202020204" pitchFamily="34" charset="0"/>
              </a:rPr>
              <a:pPr fontAlgn="base">
                <a:spcBef>
                  <a:spcPct val="0"/>
                </a:spcBef>
                <a:spcAft>
                  <a:spcPct val="0"/>
                </a:spcAft>
              </a:pPr>
              <a:t>15</a:t>
            </a:fld>
            <a:endParaRPr lang="en-US" altLang="en-US">
              <a:latin typeface="Arial" panose="020B0604020202020204" pitchFamily="34" charset="0"/>
            </a:endParaRPr>
          </a:p>
        </p:txBody>
      </p:sp>
      <p:sp>
        <p:nvSpPr>
          <p:cNvPr id="39939" name="Rectangle 2">
            <a:extLst>
              <a:ext uri="{FF2B5EF4-FFF2-40B4-BE49-F238E27FC236}">
                <a16:creationId xmlns:a16="http://schemas.microsoft.com/office/drawing/2014/main" id="{8D6598A0-6C9D-4E90-987B-5DE519F62464}"/>
              </a:ext>
            </a:extLst>
          </p:cNvPr>
          <p:cNvSpPr>
            <a:spLocks noGrp="1" noRot="1" noChangeAspect="1" noChangeArrowheads="1" noTextEdit="1"/>
          </p:cNvSpPr>
          <p:nvPr>
            <p:ph type="sldImg"/>
          </p:nvPr>
        </p:nvSpPr>
        <p:spPr>
          <a:ln/>
        </p:spPr>
      </p:sp>
      <p:sp>
        <p:nvSpPr>
          <p:cNvPr id="39940" name="Rectangle 3">
            <a:extLst>
              <a:ext uri="{FF2B5EF4-FFF2-40B4-BE49-F238E27FC236}">
                <a16:creationId xmlns:a16="http://schemas.microsoft.com/office/drawing/2014/main" id="{D18C35B3-8914-4594-9070-54F4DF247D59}"/>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04CBA407-C4F9-4A1C-81D4-288476C04C78}"/>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C15922B0-F941-45A9-9B10-C9C0DA9B0752}" type="slidenum">
              <a:rPr lang="en-US" altLang="en-US" smtClean="0">
                <a:latin typeface="Arial" panose="020B0604020202020204" pitchFamily="34" charset="0"/>
              </a:rPr>
              <a:pPr fontAlgn="base">
                <a:spcBef>
                  <a:spcPct val="0"/>
                </a:spcBef>
                <a:spcAft>
                  <a:spcPct val="0"/>
                </a:spcAft>
              </a:pPr>
              <a:t>16</a:t>
            </a:fld>
            <a:endParaRPr lang="en-US" altLang="en-US">
              <a:latin typeface="Arial" panose="020B0604020202020204" pitchFamily="34" charset="0"/>
            </a:endParaRPr>
          </a:p>
        </p:txBody>
      </p:sp>
      <p:sp>
        <p:nvSpPr>
          <p:cNvPr id="41987" name="Rectangle 2">
            <a:extLst>
              <a:ext uri="{FF2B5EF4-FFF2-40B4-BE49-F238E27FC236}">
                <a16:creationId xmlns:a16="http://schemas.microsoft.com/office/drawing/2014/main" id="{5C3DAF10-BF70-4353-BE01-C4552CA6F45A}"/>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FA712A3E-17C7-495B-926D-7310B0679A14}"/>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5983EF24-6200-4740-8B1E-4C3D00F5C7A4}"/>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A97BF584-409C-42F9-A1C1-123FCF3C2BD1}" type="slidenum">
              <a:rPr lang="en-US" altLang="en-US" smtClean="0">
                <a:latin typeface="Arial" panose="020B0604020202020204" pitchFamily="34" charset="0"/>
              </a:rPr>
              <a:pPr fontAlgn="base">
                <a:spcBef>
                  <a:spcPct val="0"/>
                </a:spcBef>
                <a:spcAft>
                  <a:spcPct val="0"/>
                </a:spcAft>
              </a:pPr>
              <a:t>17</a:t>
            </a:fld>
            <a:endParaRPr lang="en-US" altLang="en-US">
              <a:latin typeface="Arial" panose="020B0604020202020204" pitchFamily="34" charset="0"/>
            </a:endParaRPr>
          </a:p>
        </p:txBody>
      </p:sp>
      <p:sp>
        <p:nvSpPr>
          <p:cNvPr id="44035" name="Rectangle 2">
            <a:extLst>
              <a:ext uri="{FF2B5EF4-FFF2-40B4-BE49-F238E27FC236}">
                <a16:creationId xmlns:a16="http://schemas.microsoft.com/office/drawing/2014/main" id="{C792CA39-1A15-410B-BCF0-F6E5455A5F3F}"/>
              </a:ext>
            </a:extLst>
          </p:cNvPr>
          <p:cNvSpPr>
            <a:spLocks noGrp="1" noRot="1" noChangeAspect="1" noChangeArrowheads="1" noTextEdit="1"/>
          </p:cNvSpPr>
          <p:nvPr>
            <p:ph type="sldImg"/>
          </p:nvPr>
        </p:nvSpPr>
        <p:spPr>
          <a:ln/>
        </p:spPr>
      </p:sp>
      <p:sp>
        <p:nvSpPr>
          <p:cNvPr id="44036" name="Rectangle 3">
            <a:extLst>
              <a:ext uri="{FF2B5EF4-FFF2-40B4-BE49-F238E27FC236}">
                <a16:creationId xmlns:a16="http://schemas.microsoft.com/office/drawing/2014/main" id="{3B9B4467-DA5E-4921-A8D3-4CE4E7838049}"/>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B8D3F6C9-764A-4D19-9DD3-0CCD3CA371D0}"/>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98F9DA9F-787D-4289-A132-89E88B6F0428}" type="slidenum">
              <a:rPr lang="en-US" altLang="en-US" smtClean="0">
                <a:latin typeface="Arial" panose="020B0604020202020204" pitchFamily="34" charset="0"/>
              </a:rPr>
              <a:pPr fontAlgn="base">
                <a:spcBef>
                  <a:spcPct val="0"/>
                </a:spcBef>
                <a:spcAft>
                  <a:spcPct val="0"/>
                </a:spcAft>
              </a:pPr>
              <a:t>18</a:t>
            </a:fld>
            <a:endParaRPr lang="en-US" altLang="en-US">
              <a:latin typeface="Arial" panose="020B0604020202020204" pitchFamily="34" charset="0"/>
            </a:endParaRPr>
          </a:p>
        </p:txBody>
      </p:sp>
      <p:sp>
        <p:nvSpPr>
          <p:cNvPr id="46083" name="Rectangle 2">
            <a:extLst>
              <a:ext uri="{FF2B5EF4-FFF2-40B4-BE49-F238E27FC236}">
                <a16:creationId xmlns:a16="http://schemas.microsoft.com/office/drawing/2014/main" id="{1A02E834-F0FD-4A4B-8026-FCDFCB09C27F}"/>
              </a:ext>
            </a:extLst>
          </p:cNvPr>
          <p:cNvSpPr>
            <a:spLocks noGrp="1" noRot="1" noChangeAspect="1" noChangeArrowheads="1" noTextEdit="1"/>
          </p:cNvSpPr>
          <p:nvPr>
            <p:ph type="sldImg"/>
          </p:nvPr>
        </p:nvSpPr>
        <p:spPr>
          <a:ln/>
        </p:spPr>
      </p:sp>
      <p:sp>
        <p:nvSpPr>
          <p:cNvPr id="46084" name="Rectangle 3">
            <a:extLst>
              <a:ext uri="{FF2B5EF4-FFF2-40B4-BE49-F238E27FC236}">
                <a16:creationId xmlns:a16="http://schemas.microsoft.com/office/drawing/2014/main" id="{7968A441-4DE9-49B2-A891-10DD24DCB4E7}"/>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1AD1E1E4-AD99-4A09-AA36-4FEA85D4ACE8}"/>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9FD68BF2-00FB-439B-A302-33DBB570EE82}" type="slidenum">
              <a:rPr lang="en-US" altLang="en-US" smtClean="0">
                <a:latin typeface="Arial" panose="020B0604020202020204" pitchFamily="34" charset="0"/>
              </a:rPr>
              <a:pPr fontAlgn="base">
                <a:spcBef>
                  <a:spcPct val="0"/>
                </a:spcBef>
                <a:spcAft>
                  <a:spcPct val="0"/>
                </a:spcAft>
              </a:pPr>
              <a:t>19</a:t>
            </a:fld>
            <a:endParaRPr lang="en-US" altLang="en-US">
              <a:latin typeface="Arial" panose="020B0604020202020204" pitchFamily="34" charset="0"/>
            </a:endParaRPr>
          </a:p>
        </p:txBody>
      </p:sp>
      <p:sp>
        <p:nvSpPr>
          <p:cNvPr id="48131" name="Rectangle 2">
            <a:extLst>
              <a:ext uri="{FF2B5EF4-FFF2-40B4-BE49-F238E27FC236}">
                <a16:creationId xmlns:a16="http://schemas.microsoft.com/office/drawing/2014/main" id="{B6EAFC28-3DC0-4EA9-87C3-02ECF063686E}"/>
              </a:ext>
            </a:extLst>
          </p:cNvPr>
          <p:cNvSpPr>
            <a:spLocks noGrp="1" noRot="1" noChangeAspect="1" noChangeArrowheads="1" noTextEdit="1"/>
          </p:cNvSpPr>
          <p:nvPr>
            <p:ph type="sldImg"/>
          </p:nvPr>
        </p:nvSpPr>
        <p:spPr>
          <a:ln/>
        </p:spPr>
      </p:sp>
      <p:sp>
        <p:nvSpPr>
          <p:cNvPr id="48132" name="Rectangle 3">
            <a:extLst>
              <a:ext uri="{FF2B5EF4-FFF2-40B4-BE49-F238E27FC236}">
                <a16:creationId xmlns:a16="http://schemas.microsoft.com/office/drawing/2014/main" id="{8D76742A-2481-4A72-8713-4E3AD73B8CF0}"/>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406EB804-B5F6-49A0-8E76-1A48106F9BB2}"/>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305972D1-1DEC-41E3-AE5F-EAD19444A0F6}" type="slidenum">
              <a:rPr lang="en-US" altLang="en-US" smtClean="0">
                <a:latin typeface="Arial" panose="020B0604020202020204" pitchFamily="34" charset="0"/>
              </a:rPr>
              <a:pPr fontAlgn="base">
                <a:spcBef>
                  <a:spcPct val="0"/>
                </a:spcBef>
                <a:spcAft>
                  <a:spcPct val="0"/>
                </a:spcAft>
              </a:pPr>
              <a:t>20</a:t>
            </a:fld>
            <a:endParaRPr lang="en-US" altLang="en-US">
              <a:latin typeface="Arial" panose="020B0604020202020204" pitchFamily="34" charset="0"/>
            </a:endParaRPr>
          </a:p>
        </p:txBody>
      </p:sp>
      <p:sp>
        <p:nvSpPr>
          <p:cNvPr id="50179" name="Rectangle 2">
            <a:extLst>
              <a:ext uri="{FF2B5EF4-FFF2-40B4-BE49-F238E27FC236}">
                <a16:creationId xmlns:a16="http://schemas.microsoft.com/office/drawing/2014/main" id="{50A0A5F1-7B1B-4537-B71E-BD93C7310A77}"/>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736FD338-D7CD-4AEA-BB6D-78D046B84EBB}"/>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FB228195-5C6D-4E49-8C97-DA07E1748739}"/>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3E5B14B7-989B-4DCD-88FD-2B50691F5361}" type="slidenum">
              <a:rPr lang="en-US" altLang="en-US" smtClean="0">
                <a:latin typeface="Arial" panose="020B0604020202020204" pitchFamily="34" charset="0"/>
              </a:rPr>
              <a:pPr fontAlgn="base">
                <a:spcBef>
                  <a:spcPct val="0"/>
                </a:spcBef>
                <a:spcAft>
                  <a:spcPct val="0"/>
                </a:spcAft>
              </a:pPr>
              <a:t>21</a:t>
            </a:fld>
            <a:endParaRPr lang="en-US" altLang="en-US">
              <a:latin typeface="Arial" panose="020B0604020202020204" pitchFamily="34" charset="0"/>
            </a:endParaRPr>
          </a:p>
        </p:txBody>
      </p:sp>
      <p:sp>
        <p:nvSpPr>
          <p:cNvPr id="52227" name="Rectangle 2">
            <a:extLst>
              <a:ext uri="{FF2B5EF4-FFF2-40B4-BE49-F238E27FC236}">
                <a16:creationId xmlns:a16="http://schemas.microsoft.com/office/drawing/2014/main" id="{EC6CDA76-2A9E-4AF5-A532-645B2226855F}"/>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38DC5E68-6DDC-4BAF-BBBC-F1A2CFEFC6C4}"/>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9BE6E93E-0F6E-4272-A5CE-29F88842D938}"/>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11B69051-A106-4164-8620-69AD1C3F8D9F}" type="slidenum">
              <a:rPr lang="en-US" altLang="en-US" smtClean="0">
                <a:latin typeface="Arial" panose="020B0604020202020204" pitchFamily="34" charset="0"/>
              </a:rPr>
              <a:pPr fontAlgn="base">
                <a:spcBef>
                  <a:spcPct val="0"/>
                </a:spcBef>
                <a:spcAft>
                  <a:spcPct val="0"/>
                </a:spcAft>
              </a:pPr>
              <a:t>2</a:t>
            </a:fld>
            <a:endParaRPr lang="en-US" altLang="en-US">
              <a:latin typeface="Arial" panose="020B0604020202020204" pitchFamily="34" charset="0"/>
            </a:endParaRPr>
          </a:p>
        </p:txBody>
      </p:sp>
      <p:sp>
        <p:nvSpPr>
          <p:cNvPr id="15363" name="Rectangle 2">
            <a:extLst>
              <a:ext uri="{FF2B5EF4-FFF2-40B4-BE49-F238E27FC236}">
                <a16:creationId xmlns:a16="http://schemas.microsoft.com/office/drawing/2014/main" id="{A63DD444-A674-4700-88AD-7565890099CE}"/>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3D6A0A18-FEFD-4099-85A4-A2125080224D}"/>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0581251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76E5A2F0-AACC-4F61-8470-28AEFFE0FED4}"/>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F3598982-6F83-49BA-B880-93A0933A1E1F}" type="slidenum">
              <a:rPr lang="en-US" altLang="en-US" smtClean="0">
                <a:latin typeface="Arial" panose="020B0604020202020204" pitchFamily="34" charset="0"/>
              </a:rPr>
              <a:pPr fontAlgn="base">
                <a:spcBef>
                  <a:spcPct val="0"/>
                </a:spcBef>
                <a:spcAft>
                  <a:spcPct val="0"/>
                </a:spcAft>
              </a:pPr>
              <a:t>22</a:t>
            </a:fld>
            <a:endParaRPr lang="en-US" altLang="en-US">
              <a:latin typeface="Arial" panose="020B0604020202020204" pitchFamily="34" charset="0"/>
            </a:endParaRPr>
          </a:p>
        </p:txBody>
      </p:sp>
      <p:sp>
        <p:nvSpPr>
          <p:cNvPr id="54275" name="Rectangle 2">
            <a:extLst>
              <a:ext uri="{FF2B5EF4-FFF2-40B4-BE49-F238E27FC236}">
                <a16:creationId xmlns:a16="http://schemas.microsoft.com/office/drawing/2014/main" id="{0E3BAC8B-235E-4232-8AAD-A4327CD79D30}"/>
              </a:ext>
            </a:extLst>
          </p:cNvPr>
          <p:cNvSpPr>
            <a:spLocks noGrp="1" noRot="1" noChangeAspect="1" noChangeArrowheads="1" noTextEdit="1"/>
          </p:cNvSpPr>
          <p:nvPr>
            <p:ph type="sldImg"/>
          </p:nvPr>
        </p:nvSpPr>
        <p:spPr>
          <a:ln/>
        </p:spPr>
      </p:sp>
      <p:sp>
        <p:nvSpPr>
          <p:cNvPr id="54276" name="Rectangle 3">
            <a:extLst>
              <a:ext uri="{FF2B5EF4-FFF2-40B4-BE49-F238E27FC236}">
                <a16:creationId xmlns:a16="http://schemas.microsoft.com/office/drawing/2014/main" id="{F55E54A5-E00E-420D-A409-6C61B3FBC96E}"/>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46C5159E-9F90-4DEE-A105-8B6DFA070111}"/>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79D233CB-42E5-4B67-8571-65E567060C0C}" type="slidenum">
              <a:rPr lang="en-US" altLang="en-US" smtClean="0">
                <a:latin typeface="Arial" panose="020B0604020202020204" pitchFamily="34" charset="0"/>
              </a:rPr>
              <a:pPr fontAlgn="base">
                <a:spcBef>
                  <a:spcPct val="0"/>
                </a:spcBef>
                <a:spcAft>
                  <a:spcPct val="0"/>
                </a:spcAft>
              </a:pPr>
              <a:t>23</a:t>
            </a:fld>
            <a:endParaRPr lang="en-US" altLang="en-US">
              <a:latin typeface="Arial" panose="020B0604020202020204" pitchFamily="34" charset="0"/>
            </a:endParaRPr>
          </a:p>
        </p:txBody>
      </p:sp>
      <p:sp>
        <p:nvSpPr>
          <p:cNvPr id="56323" name="Rectangle 2">
            <a:extLst>
              <a:ext uri="{FF2B5EF4-FFF2-40B4-BE49-F238E27FC236}">
                <a16:creationId xmlns:a16="http://schemas.microsoft.com/office/drawing/2014/main" id="{CB0D15CD-66F3-4A06-8098-B957205A5C21}"/>
              </a:ext>
            </a:extLst>
          </p:cNvPr>
          <p:cNvSpPr>
            <a:spLocks noGrp="1" noRot="1" noChangeAspect="1" noChangeArrowheads="1" noTextEdit="1"/>
          </p:cNvSpPr>
          <p:nvPr>
            <p:ph type="sldImg"/>
          </p:nvPr>
        </p:nvSpPr>
        <p:spPr>
          <a:ln/>
        </p:spPr>
      </p:sp>
      <p:sp>
        <p:nvSpPr>
          <p:cNvPr id="56324" name="Rectangle 3">
            <a:extLst>
              <a:ext uri="{FF2B5EF4-FFF2-40B4-BE49-F238E27FC236}">
                <a16:creationId xmlns:a16="http://schemas.microsoft.com/office/drawing/2014/main" id="{A7319A94-A42E-4D25-BE8A-FA319D037785}"/>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CFECB64E-8F8F-431E-A442-4E06378ED7E9}"/>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3E60FFB4-DFD6-4D74-B55E-6FAA6E195DA5}" type="slidenum">
              <a:rPr lang="en-US" altLang="en-US" smtClean="0">
                <a:latin typeface="Arial" panose="020B0604020202020204" pitchFamily="34" charset="0"/>
              </a:rPr>
              <a:pPr fontAlgn="base">
                <a:spcBef>
                  <a:spcPct val="0"/>
                </a:spcBef>
                <a:spcAft>
                  <a:spcPct val="0"/>
                </a:spcAft>
              </a:pPr>
              <a:t>24</a:t>
            </a:fld>
            <a:endParaRPr lang="en-US" altLang="en-US">
              <a:latin typeface="Arial" panose="020B0604020202020204" pitchFamily="34" charset="0"/>
            </a:endParaRPr>
          </a:p>
        </p:txBody>
      </p:sp>
      <p:sp>
        <p:nvSpPr>
          <p:cNvPr id="58371" name="Rectangle 2">
            <a:extLst>
              <a:ext uri="{FF2B5EF4-FFF2-40B4-BE49-F238E27FC236}">
                <a16:creationId xmlns:a16="http://schemas.microsoft.com/office/drawing/2014/main" id="{9A12351D-0D38-495D-8034-4961792DDD20}"/>
              </a:ext>
            </a:extLst>
          </p:cNvPr>
          <p:cNvSpPr>
            <a:spLocks noGrp="1" noRot="1" noChangeAspect="1" noChangeArrowheads="1" noTextEdit="1"/>
          </p:cNvSpPr>
          <p:nvPr>
            <p:ph type="sldImg"/>
          </p:nvPr>
        </p:nvSpPr>
        <p:spPr>
          <a:ln/>
        </p:spPr>
      </p:sp>
      <p:sp>
        <p:nvSpPr>
          <p:cNvPr id="58372" name="Rectangle 3">
            <a:extLst>
              <a:ext uri="{FF2B5EF4-FFF2-40B4-BE49-F238E27FC236}">
                <a16:creationId xmlns:a16="http://schemas.microsoft.com/office/drawing/2014/main" id="{FB99655A-187C-4BDE-B046-2A57CFAA9E04}"/>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9460AE7F-A940-4AA4-8C22-E23335204AC7}"/>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FE5AF68A-CBAB-4D6D-AE96-9588348F246A}" type="slidenum">
              <a:rPr lang="en-US" altLang="en-US" smtClean="0">
                <a:latin typeface="Arial" panose="020B0604020202020204" pitchFamily="34" charset="0"/>
              </a:rPr>
              <a:pPr fontAlgn="base">
                <a:spcBef>
                  <a:spcPct val="0"/>
                </a:spcBef>
                <a:spcAft>
                  <a:spcPct val="0"/>
                </a:spcAft>
              </a:pPr>
              <a:t>26</a:t>
            </a:fld>
            <a:endParaRPr lang="en-US" altLang="en-US">
              <a:latin typeface="Arial" panose="020B0604020202020204" pitchFamily="34" charset="0"/>
            </a:endParaRPr>
          </a:p>
        </p:txBody>
      </p:sp>
      <p:sp>
        <p:nvSpPr>
          <p:cNvPr id="61443" name="Rectangle 2">
            <a:extLst>
              <a:ext uri="{FF2B5EF4-FFF2-40B4-BE49-F238E27FC236}">
                <a16:creationId xmlns:a16="http://schemas.microsoft.com/office/drawing/2014/main" id="{C25AFE79-8785-4CC2-93EF-5D2BBB611F48}"/>
              </a:ext>
            </a:extLst>
          </p:cNvPr>
          <p:cNvSpPr>
            <a:spLocks noGrp="1" noRot="1" noChangeAspect="1" noChangeArrowheads="1" noTextEdit="1"/>
          </p:cNvSpPr>
          <p:nvPr>
            <p:ph type="sldImg"/>
          </p:nvPr>
        </p:nvSpPr>
        <p:spPr>
          <a:ln/>
        </p:spPr>
      </p:sp>
      <p:sp>
        <p:nvSpPr>
          <p:cNvPr id="61444" name="Rectangle 3">
            <a:extLst>
              <a:ext uri="{FF2B5EF4-FFF2-40B4-BE49-F238E27FC236}">
                <a16:creationId xmlns:a16="http://schemas.microsoft.com/office/drawing/2014/main" id="{502A332F-86E1-4524-BA5A-E6ABEFC64E0B}"/>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D4E38599-CA03-411E-9CC3-0F9F7B181E16}"/>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F15393DD-88F5-45C0-A4E5-A908EE8EA7F5}" type="slidenum">
              <a:rPr lang="en-US" altLang="en-US" smtClean="0">
                <a:latin typeface="Arial" panose="020B0604020202020204" pitchFamily="34" charset="0"/>
              </a:rPr>
              <a:pPr fontAlgn="base">
                <a:spcBef>
                  <a:spcPct val="0"/>
                </a:spcBef>
                <a:spcAft>
                  <a:spcPct val="0"/>
                </a:spcAft>
              </a:pPr>
              <a:t>27</a:t>
            </a:fld>
            <a:endParaRPr lang="en-US" altLang="en-US">
              <a:latin typeface="Arial" panose="020B0604020202020204" pitchFamily="34" charset="0"/>
            </a:endParaRPr>
          </a:p>
        </p:txBody>
      </p:sp>
      <p:sp>
        <p:nvSpPr>
          <p:cNvPr id="63491" name="Rectangle 2">
            <a:extLst>
              <a:ext uri="{FF2B5EF4-FFF2-40B4-BE49-F238E27FC236}">
                <a16:creationId xmlns:a16="http://schemas.microsoft.com/office/drawing/2014/main" id="{B92B8624-15FA-4226-A238-8C29A7096BEE}"/>
              </a:ext>
            </a:extLst>
          </p:cNvPr>
          <p:cNvSpPr>
            <a:spLocks noGrp="1" noRot="1" noChangeAspect="1" noChangeArrowheads="1" noTextEdit="1"/>
          </p:cNvSpPr>
          <p:nvPr>
            <p:ph type="sldImg"/>
          </p:nvPr>
        </p:nvSpPr>
        <p:spPr>
          <a:ln/>
        </p:spPr>
      </p:sp>
      <p:sp>
        <p:nvSpPr>
          <p:cNvPr id="63492" name="Rectangle 3">
            <a:extLst>
              <a:ext uri="{FF2B5EF4-FFF2-40B4-BE49-F238E27FC236}">
                <a16:creationId xmlns:a16="http://schemas.microsoft.com/office/drawing/2014/main" id="{9AA5B04C-8BAE-463E-BF75-A5D1BDDE1044}"/>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D8DC0A-B545-4A55-8B68-66332C468342}" type="slidenum">
              <a:rPr lang="en-US" smtClean="0"/>
              <a:t>55</a:t>
            </a:fld>
            <a:endParaRPr lang="en-US"/>
          </a:p>
        </p:txBody>
      </p:sp>
    </p:spTree>
    <p:extLst>
      <p:ext uri="{BB962C8B-B14F-4D97-AF65-F5344CB8AC3E}">
        <p14:creationId xmlns:p14="http://schemas.microsoft.com/office/powerpoint/2010/main" val="1540167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9BE6E93E-0F6E-4272-A5CE-29F88842D938}"/>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11B69051-A106-4164-8620-69AD1C3F8D9F}" type="slidenum">
              <a:rPr lang="en-US" altLang="en-US" smtClean="0">
                <a:latin typeface="Arial" panose="020B0604020202020204" pitchFamily="34" charset="0"/>
              </a:rPr>
              <a:pPr fontAlgn="base">
                <a:spcBef>
                  <a:spcPct val="0"/>
                </a:spcBef>
                <a:spcAft>
                  <a:spcPct val="0"/>
                </a:spcAft>
              </a:pPr>
              <a:t>3</a:t>
            </a:fld>
            <a:endParaRPr lang="en-US" altLang="en-US">
              <a:latin typeface="Arial" panose="020B0604020202020204" pitchFamily="34" charset="0"/>
            </a:endParaRPr>
          </a:p>
        </p:txBody>
      </p:sp>
      <p:sp>
        <p:nvSpPr>
          <p:cNvPr id="15363" name="Rectangle 2">
            <a:extLst>
              <a:ext uri="{FF2B5EF4-FFF2-40B4-BE49-F238E27FC236}">
                <a16:creationId xmlns:a16="http://schemas.microsoft.com/office/drawing/2014/main" id="{A63DD444-A674-4700-88AD-7565890099CE}"/>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3D6A0A18-FEFD-4099-85A4-A2125080224D}"/>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84401D4E-9311-4046-8B8E-B46A0A975863}"/>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EB5C7CB8-C8F8-4714-8ABC-5CA2305D1E66}" type="slidenum">
              <a:rPr lang="en-US" altLang="en-US" smtClean="0">
                <a:latin typeface="Arial" panose="020B0604020202020204" pitchFamily="34" charset="0"/>
              </a:rPr>
              <a:pPr fontAlgn="base">
                <a:spcBef>
                  <a:spcPct val="0"/>
                </a:spcBef>
                <a:spcAft>
                  <a:spcPct val="0"/>
                </a:spcAft>
              </a:pPr>
              <a:t>4</a:t>
            </a:fld>
            <a:endParaRPr lang="en-US" altLang="en-US">
              <a:latin typeface="Arial" panose="020B0604020202020204" pitchFamily="34" charset="0"/>
            </a:endParaRPr>
          </a:p>
        </p:txBody>
      </p:sp>
      <p:sp>
        <p:nvSpPr>
          <p:cNvPr id="17411" name="Rectangle 2">
            <a:extLst>
              <a:ext uri="{FF2B5EF4-FFF2-40B4-BE49-F238E27FC236}">
                <a16:creationId xmlns:a16="http://schemas.microsoft.com/office/drawing/2014/main" id="{C840CFA6-2FE3-4782-A09C-123BB2DA8AC6}"/>
              </a:ext>
            </a:extLst>
          </p:cNvPr>
          <p:cNvSpPr>
            <a:spLocks noGrp="1" noRot="1" noChangeAspect="1" noChangeArrowheads="1" noTextEdit="1"/>
          </p:cNvSpPr>
          <p:nvPr>
            <p:ph type="sldImg"/>
          </p:nvPr>
        </p:nvSpPr>
        <p:spPr>
          <a:ln/>
        </p:spPr>
      </p:sp>
      <p:sp>
        <p:nvSpPr>
          <p:cNvPr id="17412" name="Rectangle 3">
            <a:extLst>
              <a:ext uri="{FF2B5EF4-FFF2-40B4-BE49-F238E27FC236}">
                <a16:creationId xmlns:a16="http://schemas.microsoft.com/office/drawing/2014/main" id="{53B1327D-6FE2-46D7-88A7-4BEA75FACF42}"/>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A2E7F436-AFC4-4575-AD2B-4F193CEEA8B4}"/>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FFA7C9B0-7449-4807-A244-4BE4D0E21CC4}" type="slidenum">
              <a:rPr lang="en-US" altLang="en-US" smtClean="0">
                <a:latin typeface="Arial" panose="020B0604020202020204" pitchFamily="34" charset="0"/>
              </a:rPr>
              <a:pPr fontAlgn="base">
                <a:spcBef>
                  <a:spcPct val="0"/>
                </a:spcBef>
                <a:spcAft>
                  <a:spcPct val="0"/>
                </a:spcAft>
              </a:pPr>
              <a:t>5</a:t>
            </a:fld>
            <a:endParaRPr lang="en-US" altLang="en-US">
              <a:latin typeface="Arial" panose="020B0604020202020204" pitchFamily="34" charset="0"/>
            </a:endParaRPr>
          </a:p>
        </p:txBody>
      </p:sp>
      <p:sp>
        <p:nvSpPr>
          <p:cNvPr id="19459" name="Rectangle 2">
            <a:extLst>
              <a:ext uri="{FF2B5EF4-FFF2-40B4-BE49-F238E27FC236}">
                <a16:creationId xmlns:a16="http://schemas.microsoft.com/office/drawing/2014/main" id="{CE1A33EB-9B7E-4F1C-9773-A2359B387C1D}"/>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EB8E1FEC-BEB7-49BF-82BA-FF050623AE33}"/>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C612B60C-AE20-441B-BF34-1CD2945A6C8F}"/>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F9FD3993-E087-44F5-8DC8-5A3BA6A27360}" type="slidenum">
              <a:rPr lang="en-US" altLang="en-US" smtClean="0">
                <a:latin typeface="Arial" panose="020B0604020202020204" pitchFamily="34" charset="0"/>
              </a:rPr>
              <a:pPr fontAlgn="base">
                <a:spcBef>
                  <a:spcPct val="0"/>
                </a:spcBef>
                <a:spcAft>
                  <a:spcPct val="0"/>
                </a:spcAft>
              </a:pPr>
              <a:t>6</a:t>
            </a:fld>
            <a:endParaRPr lang="en-US" altLang="en-US">
              <a:latin typeface="Arial" panose="020B0604020202020204" pitchFamily="34" charset="0"/>
            </a:endParaRPr>
          </a:p>
        </p:txBody>
      </p:sp>
      <p:sp>
        <p:nvSpPr>
          <p:cNvPr id="21507" name="Rectangle 2">
            <a:extLst>
              <a:ext uri="{FF2B5EF4-FFF2-40B4-BE49-F238E27FC236}">
                <a16:creationId xmlns:a16="http://schemas.microsoft.com/office/drawing/2014/main" id="{2D3EFB74-B262-4F89-9107-CA8A585B3024}"/>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802D7DDA-09A5-4446-9EC7-E81E3A87A02B}"/>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7234C272-4445-41F5-A99E-06AC81AD8540}"/>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331181CE-B80E-4198-8F07-6719649669A9}" type="slidenum">
              <a:rPr lang="en-US" altLang="en-US" smtClean="0">
                <a:latin typeface="Arial" panose="020B0604020202020204" pitchFamily="34" charset="0"/>
              </a:rPr>
              <a:pPr fontAlgn="base">
                <a:spcBef>
                  <a:spcPct val="0"/>
                </a:spcBef>
                <a:spcAft>
                  <a:spcPct val="0"/>
                </a:spcAft>
              </a:pPr>
              <a:t>7</a:t>
            </a:fld>
            <a:endParaRPr lang="en-US" altLang="en-US">
              <a:latin typeface="Arial" panose="020B0604020202020204" pitchFamily="34" charset="0"/>
            </a:endParaRPr>
          </a:p>
        </p:txBody>
      </p:sp>
      <p:sp>
        <p:nvSpPr>
          <p:cNvPr id="23555" name="Rectangle 2">
            <a:extLst>
              <a:ext uri="{FF2B5EF4-FFF2-40B4-BE49-F238E27FC236}">
                <a16:creationId xmlns:a16="http://schemas.microsoft.com/office/drawing/2014/main" id="{0B34BB26-10D1-4BDF-BBB5-7D10D802D2AD}"/>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C5A8400D-454A-4FE0-8360-44B294C7BA0F}"/>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0BC2AC7D-F084-48E2-80EC-CEAB0D2E989E}"/>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9D6780F1-112F-4F36-9A66-24653C3A1CFE}" type="slidenum">
              <a:rPr lang="en-US" altLang="en-US" smtClean="0">
                <a:latin typeface="Arial" panose="020B0604020202020204" pitchFamily="34" charset="0"/>
              </a:rPr>
              <a:pPr fontAlgn="base">
                <a:spcBef>
                  <a:spcPct val="0"/>
                </a:spcBef>
                <a:spcAft>
                  <a:spcPct val="0"/>
                </a:spcAft>
              </a:pPr>
              <a:t>8</a:t>
            </a:fld>
            <a:endParaRPr lang="en-US" altLang="en-US">
              <a:latin typeface="Arial" panose="020B0604020202020204" pitchFamily="34" charset="0"/>
            </a:endParaRPr>
          </a:p>
        </p:txBody>
      </p:sp>
      <p:sp>
        <p:nvSpPr>
          <p:cNvPr id="27651" name="Rectangle 2">
            <a:extLst>
              <a:ext uri="{FF2B5EF4-FFF2-40B4-BE49-F238E27FC236}">
                <a16:creationId xmlns:a16="http://schemas.microsoft.com/office/drawing/2014/main" id="{9309BE9B-8DD0-4F67-AB17-3DABE969DDC8}"/>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20C1772B-6A69-41CD-8FAD-EC7D37E704E9}"/>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CB2816B3-9DB6-410E-9F9C-950CA4E09FF5}"/>
              </a:ext>
            </a:extLst>
          </p:cNvPr>
          <p:cNvSpPr>
            <a:spLocks noGrp="1" noChangeArrowheads="1"/>
          </p:cNvSpPr>
          <p:nvPr>
            <p:ph type="sldNum" sz="quarter" idx="5"/>
          </p:nvPr>
        </p:nvSpPr>
        <p:spPr>
          <a:noFill/>
        </p:spPr>
        <p:txBody>
          <a:bodyPr/>
          <a:lstStyle>
            <a:lvl1pPr>
              <a:defRPr>
                <a:solidFill>
                  <a:schemeClr val="tx1"/>
                </a:solidFill>
                <a:latin typeface="Gill Sans MT" panose="020B0502020104020203" pitchFamily="34" charset="0"/>
              </a:defRPr>
            </a:lvl1pPr>
            <a:lvl2pPr marL="765610" indent="-294465">
              <a:defRPr>
                <a:solidFill>
                  <a:schemeClr val="tx1"/>
                </a:solidFill>
                <a:latin typeface="Gill Sans MT" panose="020B0502020104020203" pitchFamily="34" charset="0"/>
              </a:defRPr>
            </a:lvl2pPr>
            <a:lvl3pPr marL="1177862" indent="-235572">
              <a:defRPr>
                <a:solidFill>
                  <a:schemeClr val="tx1"/>
                </a:solidFill>
                <a:latin typeface="Gill Sans MT" panose="020B0502020104020203" pitchFamily="34" charset="0"/>
              </a:defRPr>
            </a:lvl3pPr>
            <a:lvl4pPr marL="1649006" indent="-235572">
              <a:defRPr>
                <a:solidFill>
                  <a:schemeClr val="tx1"/>
                </a:solidFill>
                <a:latin typeface="Gill Sans MT" panose="020B0502020104020203" pitchFamily="34" charset="0"/>
              </a:defRPr>
            </a:lvl4pPr>
            <a:lvl5pPr marL="2120151" indent="-235572">
              <a:defRPr>
                <a:solidFill>
                  <a:schemeClr val="tx1"/>
                </a:solidFill>
                <a:latin typeface="Gill Sans MT" panose="020B0502020104020203" pitchFamily="34" charset="0"/>
              </a:defRPr>
            </a:lvl5pPr>
            <a:lvl6pPr marL="2591295" indent="-235572" defTabSz="471145" eaLnBrk="0" fontAlgn="base" hangingPunct="0">
              <a:spcBef>
                <a:spcPct val="0"/>
              </a:spcBef>
              <a:spcAft>
                <a:spcPct val="0"/>
              </a:spcAft>
              <a:defRPr>
                <a:solidFill>
                  <a:schemeClr val="tx1"/>
                </a:solidFill>
                <a:latin typeface="Gill Sans MT" panose="020B0502020104020203" pitchFamily="34" charset="0"/>
              </a:defRPr>
            </a:lvl6pPr>
            <a:lvl7pPr marL="3062440" indent="-235572" defTabSz="471145" eaLnBrk="0" fontAlgn="base" hangingPunct="0">
              <a:spcBef>
                <a:spcPct val="0"/>
              </a:spcBef>
              <a:spcAft>
                <a:spcPct val="0"/>
              </a:spcAft>
              <a:defRPr>
                <a:solidFill>
                  <a:schemeClr val="tx1"/>
                </a:solidFill>
                <a:latin typeface="Gill Sans MT" panose="020B0502020104020203" pitchFamily="34" charset="0"/>
              </a:defRPr>
            </a:lvl7pPr>
            <a:lvl8pPr marL="3533585" indent="-235572" defTabSz="471145" eaLnBrk="0" fontAlgn="base" hangingPunct="0">
              <a:spcBef>
                <a:spcPct val="0"/>
              </a:spcBef>
              <a:spcAft>
                <a:spcPct val="0"/>
              </a:spcAft>
              <a:defRPr>
                <a:solidFill>
                  <a:schemeClr val="tx1"/>
                </a:solidFill>
                <a:latin typeface="Gill Sans MT" panose="020B0502020104020203" pitchFamily="34" charset="0"/>
              </a:defRPr>
            </a:lvl8pPr>
            <a:lvl9pPr marL="4004729" indent="-235572" defTabSz="471145"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1235CCA9-6223-4B45-B7C8-CE3469D82486}" type="slidenum">
              <a:rPr lang="en-US" altLang="en-US" smtClean="0">
                <a:latin typeface="Arial" panose="020B0604020202020204" pitchFamily="34" charset="0"/>
              </a:rPr>
              <a:pPr fontAlgn="base">
                <a:spcBef>
                  <a:spcPct val="0"/>
                </a:spcBef>
                <a:spcAft>
                  <a:spcPct val="0"/>
                </a:spcAft>
              </a:pPr>
              <a:t>9</a:t>
            </a:fld>
            <a:endParaRPr lang="en-US" altLang="en-US">
              <a:latin typeface="Arial" panose="020B0604020202020204" pitchFamily="34" charset="0"/>
            </a:endParaRPr>
          </a:p>
        </p:txBody>
      </p:sp>
      <p:sp>
        <p:nvSpPr>
          <p:cNvPr id="29699" name="Rectangle 2">
            <a:extLst>
              <a:ext uri="{FF2B5EF4-FFF2-40B4-BE49-F238E27FC236}">
                <a16:creationId xmlns:a16="http://schemas.microsoft.com/office/drawing/2014/main" id="{2F79CFB2-7D2C-4FC3-A547-C19FACBE616F}"/>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29BC0BD7-8381-4DA5-BB27-4CFB52859264}"/>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352F6-47E7-4290-912F-505BD6A2EE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2B02014-32CB-463A-A5F2-7FA04E7272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F639D38-314D-4448-BD87-F659B561ACC1}"/>
              </a:ext>
            </a:extLst>
          </p:cNvPr>
          <p:cNvSpPr>
            <a:spLocks noGrp="1"/>
          </p:cNvSpPr>
          <p:nvPr>
            <p:ph type="dt" sz="half" idx="10"/>
          </p:nvPr>
        </p:nvSpPr>
        <p:spPr/>
        <p:txBody>
          <a:bodyPr/>
          <a:lstStyle/>
          <a:p>
            <a:fld id="{640F68B7-8CB0-4744-A908-54E278BC13C7}" type="datetimeFigureOut">
              <a:rPr lang="en-US" smtClean="0"/>
              <a:t>9/16/2020</a:t>
            </a:fld>
            <a:endParaRPr lang="en-US"/>
          </a:p>
        </p:txBody>
      </p:sp>
      <p:sp>
        <p:nvSpPr>
          <p:cNvPr id="5" name="Footer Placeholder 4">
            <a:extLst>
              <a:ext uri="{FF2B5EF4-FFF2-40B4-BE49-F238E27FC236}">
                <a16:creationId xmlns:a16="http://schemas.microsoft.com/office/drawing/2014/main" id="{6E24DEF0-CC34-46F1-9E30-44FA0F6319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7C3907-255F-4E5C-82E1-1EE5C581E3F5}"/>
              </a:ext>
            </a:extLst>
          </p:cNvPr>
          <p:cNvSpPr>
            <a:spLocks noGrp="1"/>
          </p:cNvSpPr>
          <p:nvPr>
            <p:ph type="sldNum" sz="quarter" idx="12"/>
          </p:nvPr>
        </p:nvSpPr>
        <p:spPr/>
        <p:txBody>
          <a:bodyPr/>
          <a:lstStyle/>
          <a:p>
            <a:fld id="{E6795F6B-83C8-40B0-A468-8A8BC7825870}" type="slidenum">
              <a:rPr lang="en-US" smtClean="0"/>
              <a:t>‹#›</a:t>
            </a:fld>
            <a:endParaRPr lang="en-US"/>
          </a:p>
        </p:txBody>
      </p:sp>
    </p:spTree>
    <p:extLst>
      <p:ext uri="{BB962C8B-B14F-4D97-AF65-F5344CB8AC3E}">
        <p14:creationId xmlns:p14="http://schemas.microsoft.com/office/powerpoint/2010/main" val="804436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AA7F9-3033-42E8-92C8-BA05E78238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92A402A-E9F9-4E2B-B94F-9CE8E7D304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9D0CCF-0777-4419-A523-B972FEA80434}"/>
              </a:ext>
            </a:extLst>
          </p:cNvPr>
          <p:cNvSpPr>
            <a:spLocks noGrp="1"/>
          </p:cNvSpPr>
          <p:nvPr>
            <p:ph type="dt" sz="half" idx="10"/>
          </p:nvPr>
        </p:nvSpPr>
        <p:spPr/>
        <p:txBody>
          <a:bodyPr/>
          <a:lstStyle/>
          <a:p>
            <a:fld id="{640F68B7-8CB0-4744-A908-54E278BC13C7}" type="datetimeFigureOut">
              <a:rPr lang="en-US" smtClean="0"/>
              <a:t>9/16/2020</a:t>
            </a:fld>
            <a:endParaRPr lang="en-US"/>
          </a:p>
        </p:txBody>
      </p:sp>
      <p:sp>
        <p:nvSpPr>
          <p:cNvPr id="5" name="Footer Placeholder 4">
            <a:extLst>
              <a:ext uri="{FF2B5EF4-FFF2-40B4-BE49-F238E27FC236}">
                <a16:creationId xmlns:a16="http://schemas.microsoft.com/office/drawing/2014/main" id="{5CAE4793-0A8E-430B-8670-F0CC320962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C5ADC7-79B9-464B-B9DD-484CE7276CD4}"/>
              </a:ext>
            </a:extLst>
          </p:cNvPr>
          <p:cNvSpPr>
            <a:spLocks noGrp="1"/>
          </p:cNvSpPr>
          <p:nvPr>
            <p:ph type="sldNum" sz="quarter" idx="12"/>
          </p:nvPr>
        </p:nvSpPr>
        <p:spPr/>
        <p:txBody>
          <a:bodyPr/>
          <a:lstStyle/>
          <a:p>
            <a:fld id="{E6795F6B-83C8-40B0-A468-8A8BC7825870}" type="slidenum">
              <a:rPr lang="en-US" smtClean="0"/>
              <a:t>‹#›</a:t>
            </a:fld>
            <a:endParaRPr lang="en-US"/>
          </a:p>
        </p:txBody>
      </p:sp>
    </p:spTree>
    <p:extLst>
      <p:ext uri="{BB962C8B-B14F-4D97-AF65-F5344CB8AC3E}">
        <p14:creationId xmlns:p14="http://schemas.microsoft.com/office/powerpoint/2010/main" val="4082040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8FF1B1-B02C-469B-88F5-63708DFD3BE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06944E8-38B1-445D-88B8-87A982DC25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E82818-5926-4C1B-9FBC-1D5A14F25DB8}"/>
              </a:ext>
            </a:extLst>
          </p:cNvPr>
          <p:cNvSpPr>
            <a:spLocks noGrp="1"/>
          </p:cNvSpPr>
          <p:nvPr>
            <p:ph type="dt" sz="half" idx="10"/>
          </p:nvPr>
        </p:nvSpPr>
        <p:spPr/>
        <p:txBody>
          <a:bodyPr/>
          <a:lstStyle/>
          <a:p>
            <a:fld id="{640F68B7-8CB0-4744-A908-54E278BC13C7}" type="datetimeFigureOut">
              <a:rPr lang="en-US" smtClean="0"/>
              <a:t>9/16/2020</a:t>
            </a:fld>
            <a:endParaRPr lang="en-US"/>
          </a:p>
        </p:txBody>
      </p:sp>
      <p:sp>
        <p:nvSpPr>
          <p:cNvPr id="5" name="Footer Placeholder 4">
            <a:extLst>
              <a:ext uri="{FF2B5EF4-FFF2-40B4-BE49-F238E27FC236}">
                <a16:creationId xmlns:a16="http://schemas.microsoft.com/office/drawing/2014/main" id="{479704F4-EECC-4439-9128-118B6BCBC7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543873-16B6-4428-877B-C1BEAB6152DE}"/>
              </a:ext>
            </a:extLst>
          </p:cNvPr>
          <p:cNvSpPr>
            <a:spLocks noGrp="1"/>
          </p:cNvSpPr>
          <p:nvPr>
            <p:ph type="sldNum" sz="quarter" idx="12"/>
          </p:nvPr>
        </p:nvSpPr>
        <p:spPr/>
        <p:txBody>
          <a:bodyPr/>
          <a:lstStyle/>
          <a:p>
            <a:fld id="{E6795F6B-83C8-40B0-A468-8A8BC7825870}" type="slidenum">
              <a:rPr lang="en-US" smtClean="0"/>
              <a:t>‹#›</a:t>
            </a:fld>
            <a:endParaRPr lang="en-US"/>
          </a:p>
        </p:txBody>
      </p:sp>
    </p:spTree>
    <p:extLst>
      <p:ext uri="{BB962C8B-B14F-4D97-AF65-F5344CB8AC3E}">
        <p14:creationId xmlns:p14="http://schemas.microsoft.com/office/powerpoint/2010/main" val="866662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65206-56B2-4C19-A0F8-34D61DED44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EA5AB7-9D1E-4930-80E0-AC889E23CE5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13843D-733A-44E9-9C8C-63CC832B27A2}"/>
              </a:ext>
            </a:extLst>
          </p:cNvPr>
          <p:cNvSpPr>
            <a:spLocks noGrp="1"/>
          </p:cNvSpPr>
          <p:nvPr>
            <p:ph type="dt" sz="half" idx="10"/>
          </p:nvPr>
        </p:nvSpPr>
        <p:spPr/>
        <p:txBody>
          <a:bodyPr/>
          <a:lstStyle/>
          <a:p>
            <a:fld id="{640F68B7-8CB0-4744-A908-54E278BC13C7}" type="datetimeFigureOut">
              <a:rPr lang="en-US" smtClean="0"/>
              <a:t>9/16/2020</a:t>
            </a:fld>
            <a:endParaRPr lang="en-US"/>
          </a:p>
        </p:txBody>
      </p:sp>
      <p:sp>
        <p:nvSpPr>
          <p:cNvPr id="5" name="Footer Placeholder 4">
            <a:extLst>
              <a:ext uri="{FF2B5EF4-FFF2-40B4-BE49-F238E27FC236}">
                <a16:creationId xmlns:a16="http://schemas.microsoft.com/office/drawing/2014/main" id="{7140EC7D-3D3B-4B0E-AE0B-0AB32EF74F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51E15B-971C-4E66-B84D-378E6F64439C}"/>
              </a:ext>
            </a:extLst>
          </p:cNvPr>
          <p:cNvSpPr>
            <a:spLocks noGrp="1"/>
          </p:cNvSpPr>
          <p:nvPr>
            <p:ph type="sldNum" sz="quarter" idx="12"/>
          </p:nvPr>
        </p:nvSpPr>
        <p:spPr/>
        <p:txBody>
          <a:bodyPr/>
          <a:lstStyle/>
          <a:p>
            <a:fld id="{E6795F6B-83C8-40B0-A468-8A8BC7825870}" type="slidenum">
              <a:rPr lang="en-US" smtClean="0"/>
              <a:t>‹#›</a:t>
            </a:fld>
            <a:endParaRPr lang="en-US"/>
          </a:p>
        </p:txBody>
      </p:sp>
    </p:spTree>
    <p:extLst>
      <p:ext uri="{BB962C8B-B14F-4D97-AF65-F5344CB8AC3E}">
        <p14:creationId xmlns:p14="http://schemas.microsoft.com/office/powerpoint/2010/main" val="4034013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90382-A6BA-42E0-93A2-DF45E73D3E0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FA483BD-3C50-45FD-AC82-21EAC3346C1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86C6EA-1C3B-49FC-975C-E5FEE588BF6F}"/>
              </a:ext>
            </a:extLst>
          </p:cNvPr>
          <p:cNvSpPr>
            <a:spLocks noGrp="1"/>
          </p:cNvSpPr>
          <p:nvPr>
            <p:ph type="dt" sz="half" idx="10"/>
          </p:nvPr>
        </p:nvSpPr>
        <p:spPr/>
        <p:txBody>
          <a:bodyPr/>
          <a:lstStyle/>
          <a:p>
            <a:fld id="{640F68B7-8CB0-4744-A908-54E278BC13C7}" type="datetimeFigureOut">
              <a:rPr lang="en-US" smtClean="0"/>
              <a:t>9/16/2020</a:t>
            </a:fld>
            <a:endParaRPr lang="en-US"/>
          </a:p>
        </p:txBody>
      </p:sp>
      <p:sp>
        <p:nvSpPr>
          <p:cNvPr id="5" name="Footer Placeholder 4">
            <a:extLst>
              <a:ext uri="{FF2B5EF4-FFF2-40B4-BE49-F238E27FC236}">
                <a16:creationId xmlns:a16="http://schemas.microsoft.com/office/drawing/2014/main" id="{DCE58F5F-A5CC-4013-BC75-F993CB8F9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32FAA6-7D8C-4CDB-8F6F-7996A2318F14}"/>
              </a:ext>
            </a:extLst>
          </p:cNvPr>
          <p:cNvSpPr>
            <a:spLocks noGrp="1"/>
          </p:cNvSpPr>
          <p:nvPr>
            <p:ph type="sldNum" sz="quarter" idx="12"/>
          </p:nvPr>
        </p:nvSpPr>
        <p:spPr/>
        <p:txBody>
          <a:bodyPr/>
          <a:lstStyle/>
          <a:p>
            <a:fld id="{E6795F6B-83C8-40B0-A468-8A8BC7825870}" type="slidenum">
              <a:rPr lang="en-US" smtClean="0"/>
              <a:t>‹#›</a:t>
            </a:fld>
            <a:endParaRPr lang="en-US"/>
          </a:p>
        </p:txBody>
      </p:sp>
    </p:spTree>
    <p:extLst>
      <p:ext uri="{BB962C8B-B14F-4D97-AF65-F5344CB8AC3E}">
        <p14:creationId xmlns:p14="http://schemas.microsoft.com/office/powerpoint/2010/main" val="1067822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94F9C-4567-44CB-8CDF-3F40950E61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5EE8F1-57EE-4A8F-B269-84A09385C08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C72C1A-8F6E-42E8-ACEF-7AA244EC299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9ACB3A-89B8-42AF-AC30-9FF5F59556B9}"/>
              </a:ext>
            </a:extLst>
          </p:cNvPr>
          <p:cNvSpPr>
            <a:spLocks noGrp="1"/>
          </p:cNvSpPr>
          <p:nvPr>
            <p:ph type="dt" sz="half" idx="10"/>
          </p:nvPr>
        </p:nvSpPr>
        <p:spPr/>
        <p:txBody>
          <a:bodyPr/>
          <a:lstStyle/>
          <a:p>
            <a:fld id="{640F68B7-8CB0-4744-A908-54E278BC13C7}" type="datetimeFigureOut">
              <a:rPr lang="en-US" smtClean="0"/>
              <a:t>9/16/2020</a:t>
            </a:fld>
            <a:endParaRPr lang="en-US"/>
          </a:p>
        </p:txBody>
      </p:sp>
      <p:sp>
        <p:nvSpPr>
          <p:cNvPr id="6" name="Footer Placeholder 5">
            <a:extLst>
              <a:ext uri="{FF2B5EF4-FFF2-40B4-BE49-F238E27FC236}">
                <a16:creationId xmlns:a16="http://schemas.microsoft.com/office/drawing/2014/main" id="{8B8588B8-2D0A-4E1A-A9A3-2BAA920EA3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1C5FA7-3D9C-49F3-BB36-678E05EE958A}"/>
              </a:ext>
            </a:extLst>
          </p:cNvPr>
          <p:cNvSpPr>
            <a:spLocks noGrp="1"/>
          </p:cNvSpPr>
          <p:nvPr>
            <p:ph type="sldNum" sz="quarter" idx="12"/>
          </p:nvPr>
        </p:nvSpPr>
        <p:spPr/>
        <p:txBody>
          <a:bodyPr/>
          <a:lstStyle/>
          <a:p>
            <a:fld id="{E6795F6B-83C8-40B0-A468-8A8BC7825870}" type="slidenum">
              <a:rPr lang="en-US" smtClean="0"/>
              <a:t>‹#›</a:t>
            </a:fld>
            <a:endParaRPr lang="en-US"/>
          </a:p>
        </p:txBody>
      </p:sp>
    </p:spTree>
    <p:extLst>
      <p:ext uri="{BB962C8B-B14F-4D97-AF65-F5344CB8AC3E}">
        <p14:creationId xmlns:p14="http://schemas.microsoft.com/office/powerpoint/2010/main" val="843254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F0FDE-D63E-4959-B29E-56150296823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D44B5AE-CAC5-4BFB-90B2-DF316678D7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D2F08E-9D07-487D-B572-CC5B3A93F2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0429FCD-3624-4722-9C1E-5535C1221A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6BCF9E-D163-4984-A463-7D936DAFF80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5F9F73E-2DDF-4255-9CB3-EEBE96481E5E}"/>
              </a:ext>
            </a:extLst>
          </p:cNvPr>
          <p:cNvSpPr>
            <a:spLocks noGrp="1"/>
          </p:cNvSpPr>
          <p:nvPr>
            <p:ph type="dt" sz="half" idx="10"/>
          </p:nvPr>
        </p:nvSpPr>
        <p:spPr/>
        <p:txBody>
          <a:bodyPr/>
          <a:lstStyle/>
          <a:p>
            <a:fld id="{640F68B7-8CB0-4744-A908-54E278BC13C7}" type="datetimeFigureOut">
              <a:rPr lang="en-US" smtClean="0"/>
              <a:t>9/16/2020</a:t>
            </a:fld>
            <a:endParaRPr lang="en-US"/>
          </a:p>
        </p:txBody>
      </p:sp>
      <p:sp>
        <p:nvSpPr>
          <p:cNvPr id="8" name="Footer Placeholder 7">
            <a:extLst>
              <a:ext uri="{FF2B5EF4-FFF2-40B4-BE49-F238E27FC236}">
                <a16:creationId xmlns:a16="http://schemas.microsoft.com/office/drawing/2014/main" id="{AA6E03E7-BDB1-4CEA-A85A-852E8B5C75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B3C4393-9E70-40BD-A29E-DF7C1DED5285}"/>
              </a:ext>
            </a:extLst>
          </p:cNvPr>
          <p:cNvSpPr>
            <a:spLocks noGrp="1"/>
          </p:cNvSpPr>
          <p:nvPr>
            <p:ph type="sldNum" sz="quarter" idx="12"/>
          </p:nvPr>
        </p:nvSpPr>
        <p:spPr/>
        <p:txBody>
          <a:bodyPr/>
          <a:lstStyle/>
          <a:p>
            <a:fld id="{E6795F6B-83C8-40B0-A468-8A8BC7825870}" type="slidenum">
              <a:rPr lang="en-US" smtClean="0"/>
              <a:t>‹#›</a:t>
            </a:fld>
            <a:endParaRPr lang="en-US"/>
          </a:p>
        </p:txBody>
      </p:sp>
    </p:spTree>
    <p:extLst>
      <p:ext uri="{BB962C8B-B14F-4D97-AF65-F5344CB8AC3E}">
        <p14:creationId xmlns:p14="http://schemas.microsoft.com/office/powerpoint/2010/main" val="1772211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1C317-4F55-43E4-9B7C-02093FCDF8C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B51A293-02CA-4610-BF03-04418A693E9E}"/>
              </a:ext>
            </a:extLst>
          </p:cNvPr>
          <p:cNvSpPr>
            <a:spLocks noGrp="1"/>
          </p:cNvSpPr>
          <p:nvPr>
            <p:ph type="dt" sz="half" idx="10"/>
          </p:nvPr>
        </p:nvSpPr>
        <p:spPr/>
        <p:txBody>
          <a:bodyPr/>
          <a:lstStyle/>
          <a:p>
            <a:fld id="{640F68B7-8CB0-4744-A908-54E278BC13C7}" type="datetimeFigureOut">
              <a:rPr lang="en-US" smtClean="0"/>
              <a:t>9/16/2020</a:t>
            </a:fld>
            <a:endParaRPr lang="en-US"/>
          </a:p>
        </p:txBody>
      </p:sp>
      <p:sp>
        <p:nvSpPr>
          <p:cNvPr id="4" name="Footer Placeholder 3">
            <a:extLst>
              <a:ext uri="{FF2B5EF4-FFF2-40B4-BE49-F238E27FC236}">
                <a16:creationId xmlns:a16="http://schemas.microsoft.com/office/drawing/2014/main" id="{32D9E7D6-EF7E-48C6-BA8C-033483C968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5C5A5DC-BF1F-46CE-95E1-349152056A2E}"/>
              </a:ext>
            </a:extLst>
          </p:cNvPr>
          <p:cNvSpPr>
            <a:spLocks noGrp="1"/>
          </p:cNvSpPr>
          <p:nvPr>
            <p:ph type="sldNum" sz="quarter" idx="12"/>
          </p:nvPr>
        </p:nvSpPr>
        <p:spPr/>
        <p:txBody>
          <a:bodyPr/>
          <a:lstStyle/>
          <a:p>
            <a:fld id="{E6795F6B-83C8-40B0-A468-8A8BC7825870}" type="slidenum">
              <a:rPr lang="en-US" smtClean="0"/>
              <a:t>‹#›</a:t>
            </a:fld>
            <a:endParaRPr lang="en-US"/>
          </a:p>
        </p:txBody>
      </p:sp>
    </p:spTree>
    <p:extLst>
      <p:ext uri="{BB962C8B-B14F-4D97-AF65-F5344CB8AC3E}">
        <p14:creationId xmlns:p14="http://schemas.microsoft.com/office/powerpoint/2010/main" val="307857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224A36-EF4E-4226-BF50-36B116D705D5}"/>
              </a:ext>
            </a:extLst>
          </p:cNvPr>
          <p:cNvSpPr>
            <a:spLocks noGrp="1"/>
          </p:cNvSpPr>
          <p:nvPr>
            <p:ph type="dt" sz="half" idx="10"/>
          </p:nvPr>
        </p:nvSpPr>
        <p:spPr/>
        <p:txBody>
          <a:bodyPr/>
          <a:lstStyle/>
          <a:p>
            <a:fld id="{640F68B7-8CB0-4744-A908-54E278BC13C7}" type="datetimeFigureOut">
              <a:rPr lang="en-US" smtClean="0"/>
              <a:t>9/16/2020</a:t>
            </a:fld>
            <a:endParaRPr lang="en-US"/>
          </a:p>
        </p:txBody>
      </p:sp>
      <p:sp>
        <p:nvSpPr>
          <p:cNvPr id="3" name="Footer Placeholder 2">
            <a:extLst>
              <a:ext uri="{FF2B5EF4-FFF2-40B4-BE49-F238E27FC236}">
                <a16:creationId xmlns:a16="http://schemas.microsoft.com/office/drawing/2014/main" id="{3578FE37-E60C-49F2-A8D0-FD6A725B926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3E95E4E-B58E-4D74-AAAB-702B181FC50E}"/>
              </a:ext>
            </a:extLst>
          </p:cNvPr>
          <p:cNvSpPr>
            <a:spLocks noGrp="1"/>
          </p:cNvSpPr>
          <p:nvPr>
            <p:ph type="sldNum" sz="quarter" idx="12"/>
          </p:nvPr>
        </p:nvSpPr>
        <p:spPr/>
        <p:txBody>
          <a:bodyPr/>
          <a:lstStyle/>
          <a:p>
            <a:fld id="{E6795F6B-83C8-40B0-A468-8A8BC7825870}" type="slidenum">
              <a:rPr lang="en-US" smtClean="0"/>
              <a:t>‹#›</a:t>
            </a:fld>
            <a:endParaRPr lang="en-US"/>
          </a:p>
        </p:txBody>
      </p:sp>
    </p:spTree>
    <p:extLst>
      <p:ext uri="{BB962C8B-B14F-4D97-AF65-F5344CB8AC3E}">
        <p14:creationId xmlns:p14="http://schemas.microsoft.com/office/powerpoint/2010/main" val="2643967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7DFCD-5433-40B2-B20D-C20D4B4367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DDB548-01C1-484B-A57D-DA79C3E826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7C64613-FD7B-43C8-8427-1A351F7EC4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FB3210-FA4C-4318-A73C-BA6ABFADA5F6}"/>
              </a:ext>
            </a:extLst>
          </p:cNvPr>
          <p:cNvSpPr>
            <a:spLocks noGrp="1"/>
          </p:cNvSpPr>
          <p:nvPr>
            <p:ph type="dt" sz="half" idx="10"/>
          </p:nvPr>
        </p:nvSpPr>
        <p:spPr/>
        <p:txBody>
          <a:bodyPr/>
          <a:lstStyle/>
          <a:p>
            <a:fld id="{640F68B7-8CB0-4744-A908-54E278BC13C7}" type="datetimeFigureOut">
              <a:rPr lang="en-US" smtClean="0"/>
              <a:t>9/16/2020</a:t>
            </a:fld>
            <a:endParaRPr lang="en-US"/>
          </a:p>
        </p:txBody>
      </p:sp>
      <p:sp>
        <p:nvSpPr>
          <p:cNvPr id="6" name="Footer Placeholder 5">
            <a:extLst>
              <a:ext uri="{FF2B5EF4-FFF2-40B4-BE49-F238E27FC236}">
                <a16:creationId xmlns:a16="http://schemas.microsoft.com/office/drawing/2014/main" id="{4792840E-9EF6-4B73-9BE5-B609B50064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CFBFBA-7F56-43ED-8D57-7707B029CBC2}"/>
              </a:ext>
            </a:extLst>
          </p:cNvPr>
          <p:cNvSpPr>
            <a:spLocks noGrp="1"/>
          </p:cNvSpPr>
          <p:nvPr>
            <p:ph type="sldNum" sz="quarter" idx="12"/>
          </p:nvPr>
        </p:nvSpPr>
        <p:spPr/>
        <p:txBody>
          <a:bodyPr/>
          <a:lstStyle/>
          <a:p>
            <a:fld id="{E6795F6B-83C8-40B0-A468-8A8BC7825870}" type="slidenum">
              <a:rPr lang="en-US" smtClean="0"/>
              <a:t>‹#›</a:t>
            </a:fld>
            <a:endParaRPr lang="en-US"/>
          </a:p>
        </p:txBody>
      </p:sp>
    </p:spTree>
    <p:extLst>
      <p:ext uri="{BB962C8B-B14F-4D97-AF65-F5344CB8AC3E}">
        <p14:creationId xmlns:p14="http://schemas.microsoft.com/office/powerpoint/2010/main" val="1772492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0954D-AA3C-4914-AC7D-1E20481C95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A4C677-41BA-4D26-8AB8-1C514A0C1A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4D10A85-F34A-45D6-BF21-07325726DE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CE54DE-26B9-4C98-9E0B-28C05E57F11A}"/>
              </a:ext>
            </a:extLst>
          </p:cNvPr>
          <p:cNvSpPr>
            <a:spLocks noGrp="1"/>
          </p:cNvSpPr>
          <p:nvPr>
            <p:ph type="dt" sz="half" idx="10"/>
          </p:nvPr>
        </p:nvSpPr>
        <p:spPr/>
        <p:txBody>
          <a:bodyPr/>
          <a:lstStyle/>
          <a:p>
            <a:fld id="{640F68B7-8CB0-4744-A908-54E278BC13C7}" type="datetimeFigureOut">
              <a:rPr lang="en-US" smtClean="0"/>
              <a:t>9/16/2020</a:t>
            </a:fld>
            <a:endParaRPr lang="en-US"/>
          </a:p>
        </p:txBody>
      </p:sp>
      <p:sp>
        <p:nvSpPr>
          <p:cNvPr id="6" name="Footer Placeholder 5">
            <a:extLst>
              <a:ext uri="{FF2B5EF4-FFF2-40B4-BE49-F238E27FC236}">
                <a16:creationId xmlns:a16="http://schemas.microsoft.com/office/drawing/2014/main" id="{3960E529-A00D-4CA5-A51E-E626B92C46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A81C90-7B1E-4EE3-81E3-0CD26DF6B39D}"/>
              </a:ext>
            </a:extLst>
          </p:cNvPr>
          <p:cNvSpPr>
            <a:spLocks noGrp="1"/>
          </p:cNvSpPr>
          <p:nvPr>
            <p:ph type="sldNum" sz="quarter" idx="12"/>
          </p:nvPr>
        </p:nvSpPr>
        <p:spPr/>
        <p:txBody>
          <a:bodyPr/>
          <a:lstStyle/>
          <a:p>
            <a:fld id="{E6795F6B-83C8-40B0-A468-8A8BC7825870}" type="slidenum">
              <a:rPr lang="en-US" smtClean="0"/>
              <a:t>‹#›</a:t>
            </a:fld>
            <a:endParaRPr lang="en-US"/>
          </a:p>
        </p:txBody>
      </p:sp>
    </p:spTree>
    <p:extLst>
      <p:ext uri="{BB962C8B-B14F-4D97-AF65-F5344CB8AC3E}">
        <p14:creationId xmlns:p14="http://schemas.microsoft.com/office/powerpoint/2010/main" val="1699910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DEAE12-2E5A-4F2A-8E95-2AEB6E5862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70D79E-2C26-4BAA-B809-13DD634358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366D1A-B79E-4ADD-AB51-7ADE7B842F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0F68B7-8CB0-4744-A908-54E278BC13C7}" type="datetimeFigureOut">
              <a:rPr lang="en-US" smtClean="0"/>
              <a:t>9/16/2020</a:t>
            </a:fld>
            <a:endParaRPr lang="en-US"/>
          </a:p>
        </p:txBody>
      </p:sp>
      <p:sp>
        <p:nvSpPr>
          <p:cNvPr id="5" name="Footer Placeholder 4">
            <a:extLst>
              <a:ext uri="{FF2B5EF4-FFF2-40B4-BE49-F238E27FC236}">
                <a16:creationId xmlns:a16="http://schemas.microsoft.com/office/drawing/2014/main" id="{B6856407-D9CB-46F3-805D-A5A35A8650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802799F-4C93-4821-AE9C-10E3FA21C5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795F6B-83C8-40B0-A468-8A8BC7825870}" type="slidenum">
              <a:rPr lang="en-US" smtClean="0"/>
              <a:t>‹#›</a:t>
            </a:fld>
            <a:endParaRPr lang="en-US"/>
          </a:p>
        </p:txBody>
      </p:sp>
    </p:spTree>
    <p:extLst>
      <p:ext uri="{BB962C8B-B14F-4D97-AF65-F5344CB8AC3E}">
        <p14:creationId xmlns:p14="http://schemas.microsoft.com/office/powerpoint/2010/main" val="16008752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mailto:gdunkel@sdao.co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94915" name="Rectangle 3">
            <a:extLst>
              <a:ext uri="{FF2B5EF4-FFF2-40B4-BE49-F238E27FC236}">
                <a16:creationId xmlns:a16="http://schemas.microsoft.com/office/drawing/2014/main" id="{9272476B-8CF1-4B58-BC4A-E22C1D28452F}"/>
              </a:ext>
            </a:extLst>
          </p:cNvPr>
          <p:cNvSpPr>
            <a:spLocks noGrp="1" noChangeArrowheads="1"/>
          </p:cNvSpPr>
          <p:nvPr>
            <p:ph idx="1"/>
          </p:nvPr>
        </p:nvSpPr>
        <p:spPr>
          <a:xfrm>
            <a:off x="3822915" y="4251488"/>
            <a:ext cx="4546169" cy="2092752"/>
          </a:xfrm>
        </p:spPr>
        <p:txBody>
          <a:bodyPr rtlCol="0" anchor="ctr">
            <a:normAutofit/>
          </a:bodyPr>
          <a:lstStyle/>
          <a:p>
            <a:pPr marL="0" algn="ctr">
              <a:lnSpc>
                <a:spcPct val="110000"/>
              </a:lnSpc>
              <a:spcBef>
                <a:spcPts val="575"/>
              </a:spcBef>
              <a:buNone/>
              <a:defRPr/>
            </a:pPr>
            <a:br>
              <a:rPr lang="en-US" altLang="en-US" sz="1900" dirty="0"/>
            </a:br>
            <a:r>
              <a:rPr lang="en-US" altLang="en-US" sz="1500" dirty="0">
                <a:latin typeface="Times New Roman" panose="02020603050405020304" pitchFamily="18" charset="0"/>
                <a:cs typeface="Times New Roman" panose="02020603050405020304" pitchFamily="18" charset="0"/>
              </a:rPr>
              <a:t>George M. Dunkel</a:t>
            </a:r>
          </a:p>
          <a:p>
            <a:pPr algn="ctr">
              <a:lnSpc>
                <a:spcPct val="110000"/>
              </a:lnSpc>
              <a:spcBef>
                <a:spcPts val="575"/>
              </a:spcBef>
              <a:buNone/>
              <a:defRPr/>
            </a:pPr>
            <a:r>
              <a:rPr lang="en-US" altLang="en-US" sz="1500" dirty="0">
                <a:latin typeface="Times New Roman" panose="02020603050405020304" pitchFamily="18" charset="0"/>
                <a:cs typeface="Times New Roman" panose="02020603050405020304" pitchFamily="18" charset="0"/>
              </a:rPr>
              <a:t>Special Districts Association of Oregon</a:t>
            </a:r>
          </a:p>
          <a:p>
            <a:pPr algn="ctr">
              <a:lnSpc>
                <a:spcPct val="110000"/>
              </a:lnSpc>
              <a:spcBef>
                <a:spcPts val="575"/>
              </a:spcBef>
              <a:buNone/>
              <a:defRPr/>
            </a:pPr>
            <a:r>
              <a:rPr lang="en-US" altLang="en-US" sz="1500" dirty="0">
                <a:latin typeface="Times New Roman" panose="02020603050405020304" pitchFamily="18" charset="0"/>
                <a:cs typeface="Times New Roman" panose="02020603050405020304" pitchFamily="18" charset="0"/>
              </a:rPr>
              <a:t>Senior Consultant Specialist</a:t>
            </a:r>
          </a:p>
          <a:p>
            <a:pPr algn="ctr">
              <a:lnSpc>
                <a:spcPct val="110000"/>
              </a:lnSpc>
              <a:spcBef>
                <a:spcPts val="575"/>
              </a:spcBef>
              <a:buNone/>
              <a:defRPr/>
            </a:pPr>
            <a:r>
              <a:rPr lang="en-US" altLang="en-US" sz="1500" i="1" dirty="0">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gdunkel@sdao.com</a:t>
            </a:r>
            <a:r>
              <a:rPr lang="en-US" altLang="en-US" sz="1500" i="1" dirty="0">
                <a:latin typeface="Times New Roman" panose="02020603050405020304" pitchFamily="18" charset="0"/>
                <a:cs typeface="Times New Roman" panose="02020603050405020304" pitchFamily="18" charset="0"/>
              </a:rPr>
              <a:t> </a:t>
            </a:r>
          </a:p>
          <a:p>
            <a:pPr algn="ctr">
              <a:lnSpc>
                <a:spcPct val="110000"/>
              </a:lnSpc>
              <a:spcBef>
                <a:spcPts val="575"/>
              </a:spcBef>
              <a:buNone/>
              <a:defRPr/>
            </a:pPr>
            <a:r>
              <a:rPr lang="en-US" altLang="en-US" sz="1500" dirty="0">
                <a:latin typeface="Times New Roman" panose="02020603050405020304" pitchFamily="18" charset="0"/>
                <a:cs typeface="Times New Roman" panose="02020603050405020304" pitchFamily="18" charset="0"/>
              </a:rPr>
              <a:t>(</a:t>
            </a:r>
            <a:r>
              <a:rPr lang="en-US" sz="1500" dirty="0">
                <a:latin typeface="Times New Roman" panose="02020603050405020304" pitchFamily="18" charset="0"/>
                <a:cs typeface="Times New Roman" panose="02020603050405020304" pitchFamily="18" charset="0"/>
              </a:rPr>
              <a:t>503)906-7241</a:t>
            </a:r>
            <a:endParaRPr lang="en-US" altLang="en-US" sz="1500" dirty="0">
              <a:latin typeface="Times New Roman" panose="02020603050405020304" pitchFamily="18" charset="0"/>
              <a:cs typeface="Times New Roman" panose="02020603050405020304" pitchFamily="18" charset="0"/>
            </a:endParaRPr>
          </a:p>
          <a:p>
            <a:pPr marL="205740" indent="-205740">
              <a:spcBef>
                <a:spcPts val="435"/>
              </a:spcBef>
              <a:defRPr/>
            </a:pPr>
            <a:endParaRPr lang="en-US" sz="2400" dirty="0"/>
          </a:p>
        </p:txBody>
      </p:sp>
      <p:sp>
        <p:nvSpPr>
          <p:cNvPr id="3" name="Title 2">
            <a:extLst>
              <a:ext uri="{FF2B5EF4-FFF2-40B4-BE49-F238E27FC236}">
                <a16:creationId xmlns:a16="http://schemas.microsoft.com/office/drawing/2014/main" id="{667645B1-812B-4427-9D66-C34B9ED24DB4}"/>
              </a:ext>
            </a:extLst>
          </p:cNvPr>
          <p:cNvSpPr>
            <a:spLocks noGrp="1"/>
          </p:cNvSpPr>
          <p:nvPr>
            <p:ph type="title"/>
          </p:nvPr>
        </p:nvSpPr>
        <p:spPr>
          <a:xfrm>
            <a:off x="838199" y="1178838"/>
            <a:ext cx="10515600" cy="2250162"/>
          </a:xfrm>
        </p:spPr>
        <p:txBody>
          <a:bodyPr>
            <a:normAutofit fontScale="90000"/>
          </a:bodyPr>
          <a:lstStyle/>
          <a:p>
            <a:pPr algn="ctr"/>
            <a:r>
              <a:rPr lang="en-US" altLang="en-US" sz="6700" b="1" dirty="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Special District Duties and Liabilities</a:t>
            </a:r>
            <a:br>
              <a:rPr lang="en-US" altLang="en-US" sz="6700" b="1" dirty="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br>
              <a:rPr lang="en-US" altLang="en-US" sz="6700" b="1"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altLang="en-US" sz="53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Overview for </a:t>
            </a:r>
            <a:br>
              <a:rPr lang="en-US" altLang="en-US" sz="53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altLang="en-US" sz="53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Board Members and Staff</a:t>
            </a:r>
            <a:b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440285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a:extLst>
              <a:ext uri="{FF2B5EF4-FFF2-40B4-BE49-F238E27FC236}">
                <a16:creationId xmlns:a16="http://schemas.microsoft.com/office/drawing/2014/main" id="{3C1D94A2-E201-459C-900A-AADD56062633}"/>
              </a:ext>
            </a:extLst>
          </p:cNvPr>
          <p:cNvSpPr>
            <a:spLocks noGrp="1" noChangeArrowheads="1"/>
          </p:cNvSpPr>
          <p:nvPr>
            <p:ph idx="1"/>
          </p:nvPr>
        </p:nvSpPr>
        <p:spPr>
          <a:xfrm>
            <a:off x="658031" y="1055317"/>
            <a:ext cx="11320609" cy="4930246"/>
          </a:xfrm>
        </p:spPr>
        <p:txBody>
          <a:bodyPr rtlCol="0" anchor="ctr">
            <a:normAutofit/>
          </a:bodyPr>
          <a:lstStyle/>
          <a:p>
            <a:pPr marL="114300">
              <a:spcBef>
                <a:spcPts val="580"/>
              </a:spcBef>
              <a:buNone/>
              <a:defRPr/>
            </a:pPr>
            <a:r>
              <a:rPr lang="en-US" sz="3200" b="1" dirty="0">
                <a:latin typeface="Times New Roman" panose="02020603050405020304" pitchFamily="18" charset="0"/>
                <a:cs typeface="Times New Roman" panose="02020603050405020304" pitchFamily="18" charset="0"/>
              </a:rPr>
              <a:t>Legal Protections:</a:t>
            </a:r>
          </a:p>
          <a:p>
            <a:pPr marL="114300">
              <a:spcBef>
                <a:spcPts val="580"/>
              </a:spcBef>
              <a:buNone/>
              <a:defRPr/>
            </a:pPr>
            <a:endParaRPr lang="en-US" sz="3200" b="1" dirty="0">
              <a:latin typeface="Times New Roman" panose="02020603050405020304" pitchFamily="18" charset="0"/>
              <a:cs typeface="Times New Roman" panose="02020603050405020304" pitchFamily="18" charset="0"/>
            </a:endParaRPr>
          </a:p>
          <a:p>
            <a:pPr marL="114300">
              <a:spcBef>
                <a:spcPts val="580"/>
              </a:spcBef>
              <a:buNone/>
              <a:defRPr/>
            </a:pPr>
            <a:r>
              <a:rPr lang="en-US" sz="3200" dirty="0">
                <a:latin typeface="Times New Roman" panose="02020603050405020304" pitchFamily="18" charset="0"/>
                <a:cs typeface="Times New Roman" panose="02020603050405020304" pitchFamily="18" charset="0"/>
              </a:rPr>
              <a:t>Legal actions against public bodies</a:t>
            </a:r>
          </a:p>
          <a:p>
            <a:pPr marL="114300">
              <a:spcBef>
                <a:spcPts val="580"/>
              </a:spcBef>
              <a:buNone/>
              <a:defRPr/>
            </a:pPr>
            <a:endParaRPr lang="en-US" sz="3200" dirty="0">
              <a:latin typeface="Times New Roman" panose="02020603050405020304" pitchFamily="18" charset="0"/>
              <a:cs typeface="Times New Roman" panose="02020603050405020304" pitchFamily="18" charset="0"/>
            </a:endParaRPr>
          </a:p>
          <a:p>
            <a:pPr marL="114300">
              <a:spcBef>
                <a:spcPts val="580"/>
              </a:spcBef>
              <a:buNone/>
              <a:defRPr/>
            </a:pPr>
            <a:r>
              <a:rPr lang="en-US" sz="3200" dirty="0">
                <a:latin typeface="Times New Roman" panose="02020603050405020304" pitchFamily="18" charset="0"/>
                <a:cs typeface="Times New Roman" panose="02020603050405020304" pitchFamily="18" charset="0"/>
              </a:rPr>
              <a:t>[ORS 30.320]:</a:t>
            </a:r>
            <a:r>
              <a:rPr lang="en-US" sz="3200" b="1" dirty="0">
                <a:latin typeface="Times New Roman" panose="02020603050405020304" pitchFamily="18" charset="0"/>
                <a:cs typeface="Times New Roman" panose="02020603050405020304" pitchFamily="18" charset="0"/>
              </a:rPr>
              <a:t>  </a:t>
            </a:r>
          </a:p>
          <a:p>
            <a:pPr>
              <a:spcBef>
                <a:spcPts val="580"/>
              </a:spcBef>
              <a:buFont typeface="Wingdings" panose="05000000000000000000" pitchFamily="2" charset="2"/>
              <a:buChar char="§"/>
              <a:defRPr/>
            </a:pPr>
            <a:r>
              <a:rPr lang="en-US" sz="3200" dirty="0">
                <a:latin typeface="Times New Roman" panose="02020603050405020304" pitchFamily="18" charset="0"/>
                <a:cs typeface="Times New Roman" panose="02020603050405020304" pitchFamily="18" charset="0"/>
              </a:rPr>
              <a:t>Contracts:  Treated like any private party. </a:t>
            </a:r>
          </a:p>
          <a:p>
            <a:pPr>
              <a:spcBef>
                <a:spcPts val="580"/>
              </a:spcBef>
              <a:buFont typeface="Wingdings" panose="05000000000000000000" pitchFamily="2" charset="2"/>
              <a:buChar char="§"/>
              <a:defRPr/>
            </a:pPr>
            <a:r>
              <a:rPr lang="en-US" sz="3200" dirty="0">
                <a:latin typeface="Times New Roman" panose="02020603050405020304" pitchFamily="18" charset="0"/>
                <a:cs typeface="Times New Roman" panose="02020603050405020304" pitchFamily="18" charset="0"/>
              </a:rPr>
              <a:t>Quiet title: Treated like any private party. </a:t>
            </a:r>
          </a:p>
          <a:p>
            <a:pPr>
              <a:spcBef>
                <a:spcPts val="580"/>
              </a:spcBef>
              <a:buFont typeface="Wingdings" panose="05000000000000000000" pitchFamily="2" charset="2"/>
              <a:buChar char="§"/>
              <a:defRPr/>
            </a:pPr>
            <a:r>
              <a:rPr lang="en-US" sz="3200" dirty="0">
                <a:latin typeface="Times New Roman" panose="02020603050405020304" pitchFamily="18" charset="0"/>
                <a:cs typeface="Times New Roman" panose="02020603050405020304" pitchFamily="18" charset="0"/>
              </a:rPr>
              <a:t>Tort:  Only as provided in ORS 30.260 to 30.300 [Oregon Tort Claims Act]</a:t>
            </a:r>
          </a:p>
          <a:p>
            <a:pPr marL="274320" indent="-274320">
              <a:spcBef>
                <a:spcPts val="580"/>
              </a:spcBef>
              <a:defRPr/>
            </a:pP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3">
            <a:extLst>
              <a:ext uri="{FF2B5EF4-FFF2-40B4-BE49-F238E27FC236}">
                <a16:creationId xmlns:a16="http://schemas.microsoft.com/office/drawing/2014/main" id="{F4CDEFE6-5BD4-4A83-AAC3-21EA07B4B5A9}"/>
              </a:ext>
            </a:extLst>
          </p:cNvPr>
          <p:cNvSpPr>
            <a:spLocks noGrp="1" noChangeArrowheads="1"/>
          </p:cNvSpPr>
          <p:nvPr>
            <p:ph idx="1"/>
          </p:nvPr>
        </p:nvSpPr>
        <p:spPr>
          <a:xfrm>
            <a:off x="434511" y="791156"/>
            <a:ext cx="11178369" cy="5434727"/>
          </a:xfrm>
        </p:spPr>
        <p:txBody>
          <a:bodyPr rtlCol="0" anchor="ctr">
            <a:normAutofit/>
          </a:bodyPr>
          <a:lstStyle/>
          <a:p>
            <a:pPr marL="114300">
              <a:spcBef>
                <a:spcPts val="580"/>
              </a:spcBef>
              <a:buNone/>
              <a:defRPr/>
            </a:pPr>
            <a:r>
              <a:rPr lang="en-US" sz="3200" b="1" dirty="0">
                <a:latin typeface="Times New Roman" panose="02020603050405020304" pitchFamily="18" charset="0"/>
                <a:cs typeface="Times New Roman" panose="02020603050405020304" pitchFamily="18" charset="0"/>
              </a:rPr>
              <a:t>Oregon Tort Claims Act:</a:t>
            </a:r>
          </a:p>
          <a:p>
            <a:pPr marL="114300">
              <a:spcBef>
                <a:spcPts val="580"/>
              </a:spcBef>
              <a:buNone/>
              <a:defRPr/>
            </a:pPr>
            <a:endParaRPr lang="en-US" sz="3200" dirty="0">
              <a:latin typeface="Times New Roman" panose="02020603050405020304" pitchFamily="18" charset="0"/>
              <a:cs typeface="Times New Roman" panose="02020603050405020304" pitchFamily="18" charset="0"/>
            </a:endParaRPr>
          </a:p>
          <a:p>
            <a:pPr marL="0" indent="0">
              <a:spcBef>
                <a:spcPts val="580"/>
              </a:spcBef>
              <a:buNone/>
              <a:defRPr/>
            </a:pPr>
            <a:r>
              <a:rPr lang="en-US" sz="3200" dirty="0">
                <a:latin typeface="Times New Roman" panose="02020603050405020304" pitchFamily="18" charset="0"/>
                <a:cs typeface="Times New Roman" panose="02020603050405020304" pitchFamily="18" charset="0"/>
              </a:rPr>
              <a:t>“Subject to the limitations of ORS 30.260 to 30.300, </a:t>
            </a:r>
            <a:r>
              <a:rPr lang="en-US" sz="3200" u="sng" dirty="0">
                <a:latin typeface="Times New Roman" panose="02020603050405020304" pitchFamily="18" charset="0"/>
                <a:cs typeface="Times New Roman" panose="02020603050405020304" pitchFamily="18" charset="0"/>
              </a:rPr>
              <a:t>every public body</a:t>
            </a:r>
            <a:r>
              <a:rPr lang="en-US" sz="3200" dirty="0">
                <a:latin typeface="Times New Roman" panose="02020603050405020304" pitchFamily="18" charset="0"/>
                <a:cs typeface="Times New Roman" panose="02020603050405020304" pitchFamily="18" charset="0"/>
              </a:rPr>
              <a:t> is subject to action or suit for its torts and those of </a:t>
            </a:r>
            <a:r>
              <a:rPr lang="en-US" sz="3200" u="sng" dirty="0">
                <a:latin typeface="Times New Roman" panose="02020603050405020304" pitchFamily="18" charset="0"/>
                <a:cs typeface="Times New Roman" panose="02020603050405020304" pitchFamily="18" charset="0"/>
              </a:rPr>
              <a:t>its officers, employees and agents acting within the scope of their employment or duties</a:t>
            </a:r>
            <a:r>
              <a:rPr lang="en-US" sz="3200" dirty="0">
                <a:latin typeface="Times New Roman" panose="02020603050405020304" pitchFamily="18" charset="0"/>
                <a:cs typeface="Times New Roman" panose="02020603050405020304" pitchFamily="18" charset="0"/>
              </a:rPr>
              <a:t>…. </a:t>
            </a:r>
            <a:r>
              <a:rPr lang="en-US" sz="3200" u="sng" dirty="0">
                <a:latin typeface="Times New Roman" panose="02020603050405020304" pitchFamily="18" charset="0"/>
                <a:cs typeface="Times New Roman" panose="02020603050405020304" pitchFamily="18" charset="0"/>
              </a:rPr>
              <a:t>The sole cause of action</a:t>
            </a:r>
            <a:r>
              <a:rPr lang="en-US" sz="3200" dirty="0">
                <a:latin typeface="Times New Roman" panose="02020603050405020304" pitchFamily="18" charset="0"/>
                <a:cs typeface="Times New Roman" panose="02020603050405020304" pitchFamily="18" charset="0"/>
              </a:rPr>
              <a:t> for any tort of officers, employees or agents of a public body acting within the scope of their employment or duties … </a:t>
            </a:r>
            <a:r>
              <a:rPr lang="en-US" sz="3200" u="sng" dirty="0">
                <a:latin typeface="Times New Roman" panose="02020603050405020304" pitchFamily="18" charset="0"/>
                <a:cs typeface="Times New Roman" panose="02020603050405020304" pitchFamily="18" charset="0"/>
              </a:rPr>
              <a:t>shall be an action against the public body only</a:t>
            </a:r>
            <a:r>
              <a:rPr lang="en-US" sz="3200" dirty="0">
                <a:latin typeface="Times New Roman" panose="02020603050405020304" pitchFamily="18" charset="0"/>
                <a:cs typeface="Times New Roman" panose="02020603050405020304" pitchFamily="18" charset="0"/>
              </a:rPr>
              <a:t>… No other form of civil action or suit shall be permitted.”</a:t>
            </a:r>
          </a:p>
          <a:p>
            <a:pPr marL="114300">
              <a:spcBef>
                <a:spcPts val="580"/>
              </a:spcBef>
              <a:buNone/>
              <a:defRPr/>
            </a:pPr>
            <a:r>
              <a:rPr lang="en-US" sz="2400" dirty="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a:extLst>
              <a:ext uri="{FF2B5EF4-FFF2-40B4-BE49-F238E27FC236}">
                <a16:creationId xmlns:a16="http://schemas.microsoft.com/office/drawing/2014/main" id="{BF6F022E-2AAD-4E11-8C92-3AC9650408C2}"/>
              </a:ext>
            </a:extLst>
          </p:cNvPr>
          <p:cNvSpPr>
            <a:spLocks noGrp="1"/>
          </p:cNvSpPr>
          <p:nvPr>
            <p:ph idx="1"/>
          </p:nvPr>
        </p:nvSpPr>
        <p:spPr>
          <a:xfrm>
            <a:off x="506918" y="653142"/>
            <a:ext cx="11583481" cy="5551715"/>
          </a:xfrm>
        </p:spPr>
        <p:txBody>
          <a:bodyPr rtlCol="0" anchor="ctr">
            <a:normAutofit/>
          </a:bodyPr>
          <a:lstStyle/>
          <a:p>
            <a:pPr marL="0" indent="0">
              <a:spcBef>
                <a:spcPts val="580"/>
              </a:spcBef>
              <a:buNone/>
              <a:defRPr/>
            </a:pPr>
            <a:r>
              <a:rPr lang="en-US" altLang="en-US" dirty="0">
                <a:latin typeface="Times New Roman" panose="02020603050405020304" pitchFamily="18" charset="0"/>
                <a:cs typeface="Times New Roman" panose="02020603050405020304" pitchFamily="18" charset="0"/>
              </a:rPr>
              <a:t>If someone brings a tort action against officers, employees or agents acting with the scope of their duties and alleges damages equal to or less than the tort claim damage caps, the sole cause of action is against the public body.  </a:t>
            </a:r>
          </a:p>
          <a:p>
            <a:pPr marL="0" indent="0">
              <a:spcBef>
                <a:spcPts val="580"/>
              </a:spcBef>
              <a:buNone/>
              <a:defRPr/>
            </a:pPr>
            <a:endParaRPr lang="en-US" altLang="en-US" dirty="0">
              <a:latin typeface="Times New Roman" panose="02020603050405020304" pitchFamily="18" charset="0"/>
              <a:cs typeface="Times New Roman" panose="02020603050405020304" pitchFamily="18" charset="0"/>
            </a:endParaRPr>
          </a:p>
          <a:p>
            <a:pPr marL="0" indent="0">
              <a:spcBef>
                <a:spcPts val="580"/>
              </a:spcBef>
              <a:buNone/>
              <a:defRPr/>
            </a:pPr>
            <a:r>
              <a:rPr lang="en-US" altLang="en-US" dirty="0">
                <a:latin typeface="Times New Roman" panose="02020603050405020304" pitchFamily="18" charset="0"/>
                <a:cs typeface="Times New Roman" panose="02020603050405020304" pitchFamily="18" charset="0"/>
              </a:rPr>
              <a:t>However, if the amount of damages claimed exceeds the damage caps, the action may be maintained against the individual defendant(s), whether or not the public entity is a named defendant. Damage caps still apply to the claim against the individual defendant(s).</a:t>
            </a:r>
          </a:p>
          <a:p>
            <a:pPr marL="0" indent="0">
              <a:spcBef>
                <a:spcPts val="580"/>
              </a:spcBef>
              <a:buNone/>
              <a:defRPr/>
            </a:pPr>
            <a:endParaRPr lang="en-US" alt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564D512-87BD-43E5-847F-3D83B28A1CEC}"/>
              </a:ext>
            </a:extLst>
          </p:cNvPr>
          <p:cNvSpPr/>
          <p:nvPr/>
        </p:nvSpPr>
        <p:spPr>
          <a:xfrm>
            <a:off x="1189264" y="1373051"/>
            <a:ext cx="9813472" cy="2831544"/>
          </a:xfrm>
          <a:prstGeom prst="rect">
            <a:avLst/>
          </a:prstGeom>
        </p:spPr>
        <p:txBody>
          <a:bodyPr wrap="square">
            <a:spAutoFit/>
          </a:bodyPr>
          <a:lstStyle/>
          <a:p>
            <a:pPr algn="ctr"/>
            <a:r>
              <a:rPr lang="en-US" altLang="en-US" sz="8000" b="1"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ea typeface="Trebuchet MS" panose="020B0603020202020204" pitchFamily="34" charset="0"/>
                <a:cs typeface="Times New Roman" panose="02020603050405020304" pitchFamily="18" charset="0"/>
              </a:rPr>
              <a:t>Board Roles and Responsibilities</a:t>
            </a:r>
          </a:p>
          <a:p>
            <a:pPr algn="ctr"/>
            <a:endParaRPr lang="en-US" dirty="0"/>
          </a:p>
        </p:txBody>
      </p:sp>
    </p:spTree>
    <p:extLst>
      <p:ext uri="{BB962C8B-B14F-4D97-AF65-F5344CB8AC3E}">
        <p14:creationId xmlns:p14="http://schemas.microsoft.com/office/powerpoint/2010/main" val="3023500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Rectangle 3">
            <a:extLst>
              <a:ext uri="{FF2B5EF4-FFF2-40B4-BE49-F238E27FC236}">
                <a16:creationId xmlns:a16="http://schemas.microsoft.com/office/drawing/2014/main" id="{E0879EC0-9A99-4088-9C2E-44D19B7D3BE3}"/>
              </a:ext>
            </a:extLst>
          </p:cNvPr>
          <p:cNvSpPr>
            <a:spLocks noGrp="1" noChangeArrowheads="1"/>
          </p:cNvSpPr>
          <p:nvPr>
            <p:ph idx="1"/>
          </p:nvPr>
        </p:nvSpPr>
        <p:spPr>
          <a:xfrm>
            <a:off x="838200" y="795512"/>
            <a:ext cx="11205754" cy="4930246"/>
          </a:xfrm>
        </p:spPr>
        <p:txBody>
          <a:bodyPr rtlCol="0" anchor="ctr">
            <a:normAutofit/>
          </a:bodyPr>
          <a:lstStyle/>
          <a:p>
            <a:pPr marL="114300">
              <a:spcBef>
                <a:spcPts val="580"/>
              </a:spcBef>
              <a:buClr>
                <a:srgbClr val="FF9900"/>
              </a:buClr>
              <a:buNone/>
              <a:defRPr/>
            </a:pPr>
            <a:r>
              <a:rPr lang="en-US" sz="3200" b="1" dirty="0">
                <a:latin typeface="Times New Roman" panose="02020603050405020304" pitchFamily="18" charset="0"/>
                <a:cs typeface="Times New Roman" panose="02020603050405020304" pitchFamily="18" charset="0"/>
              </a:rPr>
              <a:t>Board Qualifications:</a:t>
            </a:r>
          </a:p>
          <a:p>
            <a:pPr marL="114300">
              <a:spcBef>
                <a:spcPts val="580"/>
              </a:spcBef>
              <a:buClr>
                <a:srgbClr val="FF9900"/>
              </a:buClr>
              <a:buNone/>
              <a:defRPr/>
            </a:pPr>
            <a:r>
              <a:rPr lang="en-US" sz="3200" dirty="0">
                <a:latin typeface="Times New Roman" panose="02020603050405020304" pitchFamily="18" charset="0"/>
                <a:cs typeface="Times New Roman" panose="02020603050405020304" pitchFamily="18" charset="0"/>
              </a:rPr>
              <a:t> </a:t>
            </a:r>
          </a:p>
          <a:p>
            <a:pPr marL="274320" indent="-274320">
              <a:spcBef>
                <a:spcPts val="580"/>
              </a:spcBef>
              <a:buSzPct val="100000"/>
              <a:buFont typeface="Wingdings" panose="05000000000000000000" pitchFamily="2" charset="2"/>
              <a:buChar char="§"/>
              <a:defRPr/>
            </a:pPr>
            <a:r>
              <a:rPr lang="en-US" dirty="0">
                <a:latin typeface="Times New Roman" panose="02020603050405020304" pitchFamily="18" charset="0"/>
                <a:cs typeface="Times New Roman" panose="02020603050405020304" pitchFamily="18" charset="0"/>
              </a:rPr>
              <a:t>Must be qualified to serve in the District (usually “elector” or resident)</a:t>
            </a:r>
          </a:p>
          <a:p>
            <a:pPr marL="274320" indent="-274320">
              <a:spcBef>
                <a:spcPts val="580"/>
              </a:spcBef>
              <a:buSzPct val="100000"/>
              <a:buFont typeface="Wingdings" panose="05000000000000000000" pitchFamily="2" charset="2"/>
              <a:buChar char="§"/>
              <a:defRPr/>
            </a:pPr>
            <a:endParaRPr lang="en-US" dirty="0">
              <a:latin typeface="Times New Roman" panose="02020603050405020304" pitchFamily="18" charset="0"/>
              <a:cs typeface="Times New Roman" panose="02020603050405020304" pitchFamily="18" charset="0"/>
            </a:endParaRPr>
          </a:p>
          <a:p>
            <a:pPr marL="274320" indent="-274320">
              <a:spcBef>
                <a:spcPts val="580"/>
              </a:spcBef>
              <a:buSzPct val="100000"/>
              <a:buFont typeface="Wingdings" panose="05000000000000000000" pitchFamily="2" charset="2"/>
              <a:buChar char="§"/>
              <a:defRPr/>
            </a:pPr>
            <a:r>
              <a:rPr lang="en-US" dirty="0">
                <a:latin typeface="Times New Roman" panose="02020603050405020304" pitchFamily="18" charset="0"/>
                <a:cs typeface="Times New Roman" panose="02020603050405020304" pitchFamily="18" charset="0"/>
              </a:rPr>
              <a:t>Volunteer public officials may hold an unlimited number of unpaid offices</a:t>
            </a:r>
          </a:p>
          <a:p>
            <a:pPr marL="274320" indent="-274320">
              <a:spcBef>
                <a:spcPts val="580"/>
              </a:spcBef>
              <a:buClr>
                <a:srgbClr val="FF9900"/>
              </a:buClr>
              <a:buFont typeface="Wingdings" panose="05000000000000000000" pitchFamily="2" charset="2"/>
              <a:buChar char="§"/>
              <a:defRPr/>
            </a:pPr>
            <a:endParaRPr lang="en-US" sz="2400" dirty="0"/>
          </a:p>
          <a:p>
            <a:pPr marL="274320" indent="-274320">
              <a:spcBef>
                <a:spcPts val="580"/>
              </a:spcBef>
              <a:defRPr/>
            </a:pPr>
            <a:endParaRPr lang="en-US" sz="2400" dirty="0"/>
          </a:p>
        </p:txBody>
      </p:sp>
      <p:sp>
        <p:nvSpPr>
          <p:cNvPr id="3" name="Title 2">
            <a:extLst>
              <a:ext uri="{FF2B5EF4-FFF2-40B4-BE49-F238E27FC236}">
                <a16:creationId xmlns:a16="http://schemas.microsoft.com/office/drawing/2014/main" id="{0613E125-D48D-46B3-B772-8DDE19B8C9F8}"/>
              </a:ext>
            </a:extLst>
          </p:cNvPr>
          <p:cNvSpPr>
            <a:spLocks noGrp="1"/>
          </p:cNvSpPr>
          <p:nvPr>
            <p:ph type="title"/>
          </p:nvPr>
        </p:nvSpPr>
        <p:spPr/>
        <p:txBody>
          <a:bodyPr/>
          <a:lstStyle/>
          <a:p>
            <a:r>
              <a:rPr lang="en-US" dirty="0">
                <a:solidFill>
                  <a:schemeClr val="accent1">
                    <a:lumMod val="50000"/>
                  </a:schemeClr>
                </a:solidFill>
                <a:latin typeface="Times New Roman" panose="02020603050405020304" pitchFamily="18" charset="0"/>
                <a:cs typeface="Times New Roman" panose="02020603050405020304" pitchFamily="18" charset="0"/>
              </a:rPr>
              <a:t>Board Roles and Responsibilities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a:extLst>
              <a:ext uri="{FF2B5EF4-FFF2-40B4-BE49-F238E27FC236}">
                <a16:creationId xmlns:a16="http://schemas.microsoft.com/office/drawing/2014/main" id="{AD3D17E7-2FC9-4875-9F96-0792738EAFCD}"/>
              </a:ext>
            </a:extLst>
          </p:cNvPr>
          <p:cNvSpPr>
            <a:spLocks noGrp="1" noChangeArrowheads="1"/>
          </p:cNvSpPr>
          <p:nvPr>
            <p:ph idx="1"/>
          </p:nvPr>
        </p:nvSpPr>
        <p:spPr>
          <a:xfrm>
            <a:off x="717540" y="833248"/>
            <a:ext cx="11143534" cy="4930246"/>
          </a:xfrm>
        </p:spPr>
        <p:txBody>
          <a:bodyPr rtlCol="0" anchor="ctr">
            <a:normAutofit/>
          </a:bodyPr>
          <a:lstStyle/>
          <a:p>
            <a:pPr>
              <a:buFont typeface="Wingdings" panose="05000000000000000000" pitchFamily="2" charset="2"/>
              <a:buChar char="§"/>
              <a:defRPr/>
            </a:pPr>
            <a:r>
              <a:rPr lang="en-US" altLang="en-US" sz="3200" dirty="0">
                <a:latin typeface="Times New Roman" panose="02020603050405020304" pitchFamily="18" charset="0"/>
                <a:cs typeface="Times New Roman" panose="02020603050405020304" pitchFamily="18" charset="0"/>
              </a:rPr>
              <a:t>Special district Board members can be “compensated” up to $50/day or portion thereof, and be reimbursed for expenses</a:t>
            </a:r>
          </a:p>
          <a:p>
            <a:pPr>
              <a:buFont typeface="Wingdings" panose="05000000000000000000" pitchFamily="2" charset="2"/>
              <a:buChar char="§"/>
              <a:defRPr/>
            </a:pPr>
            <a:endParaRPr lang="en-US" altLang="en-US" sz="32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defRPr/>
            </a:pPr>
            <a:r>
              <a:rPr lang="en-US" altLang="en-US" sz="3200" dirty="0">
                <a:latin typeface="Times New Roman" panose="02020603050405020304" pitchFamily="18" charset="0"/>
                <a:cs typeface="Times New Roman" panose="02020603050405020304" pitchFamily="18" charset="0"/>
              </a:rPr>
              <a:t>Elected board members can be recalled, but usually can’t otherwise be removed</a:t>
            </a:r>
          </a:p>
          <a:p>
            <a:pPr>
              <a:defRPr/>
            </a:pPr>
            <a:endParaRPr lang="en-US" alt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a:extLst>
              <a:ext uri="{FF2B5EF4-FFF2-40B4-BE49-F238E27FC236}">
                <a16:creationId xmlns:a16="http://schemas.microsoft.com/office/drawing/2014/main" id="{CAA06F5F-C4B5-4696-810F-93B39641F9FC}"/>
              </a:ext>
            </a:extLst>
          </p:cNvPr>
          <p:cNvSpPr>
            <a:spLocks noGrp="1" noChangeArrowheads="1"/>
          </p:cNvSpPr>
          <p:nvPr>
            <p:ph idx="1"/>
          </p:nvPr>
        </p:nvSpPr>
        <p:spPr>
          <a:xfrm>
            <a:off x="525950" y="737454"/>
            <a:ext cx="11187079" cy="4930246"/>
          </a:xfrm>
        </p:spPr>
        <p:txBody>
          <a:bodyPr rtlCol="0" anchor="ctr">
            <a:normAutofit/>
          </a:bodyPr>
          <a:lstStyle/>
          <a:p>
            <a:pPr>
              <a:spcBef>
                <a:spcPts val="580"/>
              </a:spcBef>
              <a:buFont typeface="Wingdings" panose="05000000000000000000" pitchFamily="2" charset="2"/>
              <a:buChar char="§"/>
              <a:defRPr/>
            </a:pPr>
            <a:r>
              <a:rPr lang="en-US" sz="3200" dirty="0">
                <a:latin typeface="Times New Roman" panose="02020603050405020304" pitchFamily="18" charset="0"/>
                <a:cs typeface="Times New Roman" panose="02020603050405020304" pitchFamily="18" charset="0"/>
              </a:rPr>
              <a:t>Entitled to indemnity under OTCA for claims of negligence against Board</a:t>
            </a:r>
          </a:p>
          <a:p>
            <a:pPr>
              <a:spcBef>
                <a:spcPts val="580"/>
              </a:spcBef>
              <a:buFont typeface="Wingdings" panose="05000000000000000000" pitchFamily="2" charset="2"/>
              <a:buChar char="§"/>
              <a:defRPr/>
            </a:pPr>
            <a:endParaRPr lang="en-US" sz="3200" dirty="0">
              <a:latin typeface="Times New Roman" panose="02020603050405020304" pitchFamily="18" charset="0"/>
              <a:cs typeface="Times New Roman" panose="02020603050405020304" pitchFamily="18" charset="0"/>
            </a:endParaRPr>
          </a:p>
          <a:p>
            <a:pPr>
              <a:spcBef>
                <a:spcPts val="580"/>
              </a:spcBef>
              <a:buFont typeface="Wingdings" panose="05000000000000000000" pitchFamily="2" charset="2"/>
              <a:buChar char="§"/>
              <a:defRPr/>
            </a:pPr>
            <a:r>
              <a:rPr lang="en-US" sz="3200" dirty="0">
                <a:latin typeface="Times New Roman" panose="02020603050405020304" pitchFamily="18" charset="0"/>
                <a:cs typeface="Times New Roman" panose="02020603050405020304" pitchFamily="18" charset="0"/>
              </a:rPr>
              <a:t>Not entitled to indemnity if acting outside “course and scope”</a:t>
            </a:r>
          </a:p>
          <a:p>
            <a:pPr marL="274320" indent="-274320">
              <a:spcBef>
                <a:spcPts val="580"/>
              </a:spcBef>
              <a:buClr>
                <a:srgbClr val="FF9900"/>
              </a:buClr>
              <a:buFont typeface="Wingdings 2"/>
              <a:buChar char=""/>
              <a:defRPr/>
            </a:pPr>
            <a:endParaRPr lang="en-US" sz="2400" dirty="0">
              <a:latin typeface="Times New Roman" panose="02020603050405020304" pitchFamily="18" charset="0"/>
              <a:cs typeface="Times New Roman" panose="02020603050405020304" pitchFamily="18" charset="0"/>
            </a:endParaRPr>
          </a:p>
          <a:p>
            <a:pPr marL="274320" indent="-274320">
              <a:spcBef>
                <a:spcPts val="580"/>
              </a:spcBef>
              <a:buFont typeface="Wingdings 2"/>
              <a:buChar char=""/>
              <a:defRPr/>
            </a:pP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a:extLst>
              <a:ext uri="{FF2B5EF4-FFF2-40B4-BE49-F238E27FC236}">
                <a16:creationId xmlns:a16="http://schemas.microsoft.com/office/drawing/2014/main" id="{DD980069-6DE4-4070-893A-06C973A99564}"/>
              </a:ext>
            </a:extLst>
          </p:cNvPr>
          <p:cNvSpPr>
            <a:spLocks noGrp="1" noChangeArrowheads="1"/>
          </p:cNvSpPr>
          <p:nvPr>
            <p:ph idx="1"/>
          </p:nvPr>
        </p:nvSpPr>
        <p:spPr>
          <a:xfrm>
            <a:off x="647871" y="784017"/>
            <a:ext cx="11195786" cy="5289966"/>
          </a:xfrm>
        </p:spPr>
        <p:txBody>
          <a:bodyPr anchor="ctr">
            <a:normAutofit/>
          </a:bodyPr>
          <a:lstStyle/>
          <a:p>
            <a:pPr marL="365125" indent="-365125">
              <a:buFont typeface="Wingdings" panose="05000000000000000000" pitchFamily="2" charset="2"/>
              <a:buChar char="§"/>
            </a:pPr>
            <a:r>
              <a:rPr lang="en-US" altLang="en-US" sz="3200" dirty="0">
                <a:latin typeface="Times New Roman" panose="02020603050405020304" pitchFamily="18" charset="0"/>
                <a:cs typeface="Times New Roman" panose="02020603050405020304" pitchFamily="18" charset="0"/>
              </a:rPr>
              <a:t>Can be found personally liable for repayment of unlawful expenditure of public funds.  (ORS 294.100)</a:t>
            </a:r>
          </a:p>
          <a:p>
            <a:pPr marL="365125" indent="-365125">
              <a:buFont typeface="Wingdings" panose="05000000000000000000" pitchFamily="2" charset="2"/>
              <a:buChar char="§"/>
            </a:pPr>
            <a:endParaRPr lang="en-US" altLang="en-US" sz="3200" dirty="0">
              <a:latin typeface="Times New Roman" panose="02020603050405020304" pitchFamily="18" charset="0"/>
              <a:cs typeface="Times New Roman" panose="02020603050405020304" pitchFamily="18" charset="0"/>
            </a:endParaRPr>
          </a:p>
          <a:p>
            <a:pPr marL="365125" indent="-365125">
              <a:buFont typeface="Wingdings" panose="05000000000000000000" pitchFamily="2" charset="2"/>
              <a:buChar char="§"/>
            </a:pPr>
            <a:r>
              <a:rPr lang="en-US" altLang="en-US" sz="3200" dirty="0">
                <a:latin typeface="Times New Roman" panose="02020603050405020304" pitchFamily="18" charset="0"/>
                <a:cs typeface="Times New Roman" panose="02020603050405020304" pitchFamily="18" charset="0"/>
              </a:rPr>
              <a:t>Can become ineligible for public office if “a member of, or affiliated with, any organization which teaches the doctrine of, or advocates, the overthrow of the Government of the United States by force or violence.”  (ORS 236.030)</a:t>
            </a:r>
          </a:p>
          <a:p>
            <a:pPr marL="365125" indent="-365125">
              <a:buFont typeface="Wingdings 2" panose="05020102010507070707" pitchFamily="18" charset="2"/>
              <a:buChar char=""/>
            </a:pPr>
            <a:endParaRPr lang="en-US" alt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a:extLst>
              <a:ext uri="{FF2B5EF4-FFF2-40B4-BE49-F238E27FC236}">
                <a16:creationId xmlns:a16="http://schemas.microsoft.com/office/drawing/2014/main" id="{012F6036-37F2-4D71-9822-05713B57FE3A}"/>
              </a:ext>
            </a:extLst>
          </p:cNvPr>
          <p:cNvSpPr>
            <a:spLocks noGrp="1" noChangeArrowheads="1"/>
          </p:cNvSpPr>
          <p:nvPr>
            <p:ph idx="1"/>
          </p:nvPr>
        </p:nvSpPr>
        <p:spPr>
          <a:xfrm>
            <a:off x="480690" y="302025"/>
            <a:ext cx="11230620" cy="4930246"/>
          </a:xfrm>
        </p:spPr>
        <p:txBody>
          <a:bodyPr rtlCol="0" anchor="ctr">
            <a:normAutofit/>
          </a:bodyPr>
          <a:lstStyle/>
          <a:p>
            <a:pPr marL="114300" indent="0">
              <a:spcBef>
                <a:spcPts val="580"/>
              </a:spcBef>
              <a:buNone/>
              <a:defRPr/>
            </a:pPr>
            <a:r>
              <a:rPr lang="en-US" sz="3200" dirty="0">
                <a:latin typeface="Times New Roman" panose="02020603050405020304" pitchFamily="18" charset="0"/>
                <a:cs typeface="Times New Roman" panose="02020603050405020304" pitchFamily="18" charset="0"/>
              </a:rPr>
              <a:t>Office becomes vacant if board member:</a:t>
            </a:r>
          </a:p>
          <a:p>
            <a:pPr>
              <a:spcBef>
                <a:spcPts val="580"/>
              </a:spcBef>
              <a:buFont typeface="Wingdings" panose="05000000000000000000" pitchFamily="2" charset="2"/>
              <a:buChar char="§"/>
              <a:defRPr/>
            </a:pPr>
            <a:endParaRPr lang="en-US" sz="3200" dirty="0">
              <a:latin typeface="Times New Roman" panose="02020603050405020304" pitchFamily="18" charset="0"/>
              <a:cs typeface="Times New Roman" panose="02020603050405020304" pitchFamily="18" charset="0"/>
            </a:endParaRPr>
          </a:p>
          <a:p>
            <a:pPr marL="868680" lvl="1" indent="-457200">
              <a:spcBef>
                <a:spcPts val="370"/>
              </a:spcBef>
              <a:buFont typeface="Wingdings" panose="05000000000000000000" pitchFamily="2" charset="2"/>
              <a:buChar char="§"/>
              <a:defRPr/>
            </a:pPr>
            <a:r>
              <a:rPr lang="en-US" sz="3200" dirty="0">
                <a:latin typeface="Times New Roman" panose="02020603050405020304" pitchFamily="18" charset="0"/>
                <a:cs typeface="Times New Roman" panose="02020603050405020304" pitchFamily="18" charset="0"/>
              </a:rPr>
              <a:t>Dies or resigns;</a:t>
            </a:r>
          </a:p>
          <a:p>
            <a:pPr marL="868680" lvl="1" indent="-457200">
              <a:spcBef>
                <a:spcPts val="370"/>
              </a:spcBef>
              <a:buFont typeface="Wingdings" panose="05000000000000000000" pitchFamily="2" charset="2"/>
              <a:buChar char="§"/>
              <a:defRPr/>
            </a:pPr>
            <a:endParaRPr lang="en-US" sz="3200" dirty="0">
              <a:latin typeface="Times New Roman" panose="02020603050405020304" pitchFamily="18" charset="0"/>
              <a:cs typeface="Times New Roman" panose="02020603050405020304" pitchFamily="18" charset="0"/>
            </a:endParaRPr>
          </a:p>
          <a:p>
            <a:pPr marL="868680" lvl="1" indent="-457200">
              <a:spcBef>
                <a:spcPts val="370"/>
              </a:spcBef>
              <a:buFont typeface="Wingdings" panose="05000000000000000000" pitchFamily="2" charset="2"/>
              <a:buChar char="§"/>
              <a:defRPr/>
            </a:pPr>
            <a:r>
              <a:rPr lang="en-US" sz="3200" dirty="0">
                <a:latin typeface="Times New Roman" panose="02020603050405020304" pitchFamily="18" charset="0"/>
                <a:cs typeface="Times New Roman" panose="02020603050405020304" pitchFamily="18" charset="0"/>
              </a:rPr>
              <a:t>Ceases to be an inhabitant of the entity for which he or she was elected or appointed, if this is required;  </a:t>
            </a:r>
          </a:p>
          <a:p>
            <a:pPr marL="0" indent="0">
              <a:spcBef>
                <a:spcPts val="580"/>
              </a:spcBef>
              <a:buNone/>
              <a:defRPr/>
            </a:pP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a:extLst>
              <a:ext uri="{FF2B5EF4-FFF2-40B4-BE49-F238E27FC236}">
                <a16:creationId xmlns:a16="http://schemas.microsoft.com/office/drawing/2014/main" id="{857862CA-2E78-4688-A3A3-596802CBD705}"/>
              </a:ext>
            </a:extLst>
          </p:cNvPr>
          <p:cNvSpPr>
            <a:spLocks noGrp="1" noChangeArrowheads="1"/>
          </p:cNvSpPr>
          <p:nvPr>
            <p:ph idx="1"/>
          </p:nvPr>
        </p:nvSpPr>
        <p:spPr>
          <a:xfrm>
            <a:off x="569494" y="753420"/>
            <a:ext cx="11622506" cy="4930246"/>
          </a:xfrm>
        </p:spPr>
        <p:txBody>
          <a:bodyPr anchor="ctr">
            <a:normAutofit/>
          </a:bodyPr>
          <a:lstStyle/>
          <a:p>
            <a:pPr marL="777875" lvl="2" indent="-457200">
              <a:buFont typeface="Wingdings" panose="05000000000000000000" pitchFamily="2" charset="2"/>
              <a:buChar char="§"/>
            </a:pPr>
            <a:r>
              <a:rPr lang="en-US" altLang="en-US" sz="3200" dirty="0">
                <a:latin typeface="Times New Roman" panose="02020603050405020304" pitchFamily="18" charset="0"/>
                <a:cs typeface="Times New Roman" panose="02020603050405020304" pitchFamily="18" charset="0"/>
              </a:rPr>
              <a:t>Is convicted of an infamous crime, or any offense involving the violation of the oath of the incumbent.</a:t>
            </a:r>
          </a:p>
          <a:p>
            <a:pPr marL="777875" lvl="2" indent="-457200">
              <a:buFont typeface="Wingdings" panose="05000000000000000000" pitchFamily="2" charset="2"/>
              <a:buChar char="§"/>
            </a:pPr>
            <a:endParaRPr lang="en-US" altLang="en-US" sz="3200" dirty="0">
              <a:latin typeface="Times New Roman" panose="02020603050405020304" pitchFamily="18" charset="0"/>
              <a:cs typeface="Times New Roman" panose="02020603050405020304" pitchFamily="18" charset="0"/>
            </a:endParaRPr>
          </a:p>
          <a:p>
            <a:pPr marL="777875" lvl="2" indent="-457200">
              <a:buFont typeface="Wingdings" panose="05000000000000000000" pitchFamily="2" charset="2"/>
              <a:buChar char="§"/>
            </a:pPr>
            <a:r>
              <a:rPr lang="en-US" altLang="en-US" sz="3200" dirty="0">
                <a:latin typeface="Times New Roman" panose="02020603050405020304" pitchFamily="18" charset="0"/>
                <a:cs typeface="Times New Roman" panose="02020603050405020304" pitchFamily="18" charset="0"/>
              </a:rPr>
              <a:t>Refuses or neglects to take the oath of office, or to give or renew the official bond of the incumbent, or to deposit such oath or bond within the time prescribed by law</a:t>
            </a:r>
          </a:p>
          <a:p>
            <a:pPr marL="365125" indent="-365125">
              <a:buFont typeface="Wingdings" panose="05000000000000000000" pitchFamily="2" charset="2"/>
              <a:buChar char="§"/>
            </a:pPr>
            <a:endParaRPr lang="en-US" alt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5CCFAEB9-AB5B-48FE-9871-96E30E7FFCE6}"/>
              </a:ext>
            </a:extLst>
          </p:cNvPr>
          <p:cNvSpPr>
            <a:spLocks noGrp="1" noChangeArrowheads="1"/>
          </p:cNvSpPr>
          <p:nvPr>
            <p:ph type="title"/>
          </p:nvPr>
        </p:nvSpPr>
        <p:spPr>
          <a:xfrm>
            <a:off x="833741" y="482614"/>
            <a:ext cx="9888802" cy="4930246"/>
          </a:xfrm>
        </p:spPr>
        <p:txBody>
          <a:bodyPr>
            <a:normAutofit/>
          </a:bodyPr>
          <a:lstStyle/>
          <a:p>
            <a:pPr algn="ctr">
              <a:defRPr/>
            </a:pPr>
            <a:r>
              <a:rPr lang="en-US" altLang="en-US" sz="8000" b="1"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ea typeface="Trebuchet MS" panose="020B0603020202020204" pitchFamily="34" charset="0"/>
                <a:cs typeface="Times New Roman" panose="02020603050405020304" pitchFamily="18" charset="0"/>
              </a:rPr>
              <a:t>Powers </a:t>
            </a:r>
            <a:br>
              <a:rPr lang="en-US" altLang="en-US" sz="8000" b="1"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ea typeface="Trebuchet MS" panose="020B0603020202020204" pitchFamily="34" charset="0"/>
                <a:cs typeface="Times New Roman" panose="02020603050405020304" pitchFamily="18" charset="0"/>
              </a:rPr>
            </a:br>
            <a:r>
              <a:rPr lang="en-US" altLang="en-US" sz="8000" b="1"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ea typeface="Trebuchet MS" panose="020B0603020202020204" pitchFamily="34" charset="0"/>
                <a:cs typeface="Times New Roman" panose="02020603050405020304" pitchFamily="18" charset="0"/>
              </a:rPr>
              <a:t>and Protections</a:t>
            </a:r>
          </a:p>
        </p:txBody>
      </p:sp>
    </p:spTree>
    <p:extLst>
      <p:ext uri="{BB962C8B-B14F-4D97-AF65-F5344CB8AC3E}">
        <p14:creationId xmlns:p14="http://schemas.microsoft.com/office/powerpoint/2010/main" val="20132223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a:extLst>
              <a:ext uri="{FF2B5EF4-FFF2-40B4-BE49-F238E27FC236}">
                <a16:creationId xmlns:a16="http://schemas.microsoft.com/office/drawing/2014/main" id="{1302691A-BC73-4FEC-B536-7ACDE203EDCE}"/>
              </a:ext>
            </a:extLst>
          </p:cNvPr>
          <p:cNvSpPr>
            <a:spLocks noGrp="1" noChangeArrowheads="1"/>
          </p:cNvSpPr>
          <p:nvPr>
            <p:ph idx="1"/>
          </p:nvPr>
        </p:nvSpPr>
        <p:spPr>
          <a:xfrm>
            <a:off x="142240" y="502322"/>
            <a:ext cx="11135358" cy="4930246"/>
          </a:xfrm>
        </p:spPr>
        <p:txBody>
          <a:bodyPr anchor="ctr">
            <a:normAutofit/>
          </a:bodyPr>
          <a:lstStyle/>
          <a:p>
            <a:pPr marL="1431925" lvl="2" indent="-517525">
              <a:buFont typeface="Wingdings" panose="05000000000000000000" pitchFamily="2" charset="2"/>
              <a:buChar char="§"/>
            </a:pPr>
            <a:r>
              <a:rPr lang="en-US" altLang="en-US" sz="3200" dirty="0">
                <a:latin typeface="Times New Roman" panose="02020603050405020304" pitchFamily="18" charset="0"/>
                <a:cs typeface="Times New Roman" panose="02020603050405020304" pitchFamily="18" charset="0"/>
              </a:rPr>
              <a:t>Has election or appointment declared void by a competent   tribunal;</a:t>
            </a:r>
          </a:p>
          <a:p>
            <a:pPr lvl="2" eaLnBrk="1" hangingPunct="1">
              <a:buFont typeface="Wingdings" panose="05000000000000000000" pitchFamily="2" charset="2"/>
              <a:buChar char="§"/>
            </a:pPr>
            <a:endParaRPr lang="en-US" altLang="en-US" sz="3200" dirty="0">
              <a:latin typeface="Times New Roman" panose="02020603050405020304" pitchFamily="18" charset="0"/>
              <a:cs typeface="Times New Roman" panose="02020603050405020304" pitchFamily="18" charset="0"/>
            </a:endParaRPr>
          </a:p>
          <a:p>
            <a:pPr marL="1431925" lvl="2" indent="-517525">
              <a:buFont typeface="Wingdings" panose="05000000000000000000" pitchFamily="2" charset="2"/>
              <a:buChar char="§"/>
            </a:pPr>
            <a:r>
              <a:rPr lang="en-US" altLang="en-US" sz="3200" dirty="0">
                <a:latin typeface="Times New Roman" panose="02020603050405020304" pitchFamily="18" charset="0"/>
                <a:cs typeface="Times New Roman" panose="02020603050405020304" pitchFamily="18" charset="0"/>
              </a:rPr>
              <a:t>Is found to be a mentally diseased person by a competent  tribunal;</a:t>
            </a:r>
          </a:p>
          <a:p>
            <a:pPr eaLnBrk="1" hangingPunct="1"/>
            <a:endParaRPr lang="en-US" alt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a:extLst>
              <a:ext uri="{FF2B5EF4-FFF2-40B4-BE49-F238E27FC236}">
                <a16:creationId xmlns:a16="http://schemas.microsoft.com/office/drawing/2014/main" id="{1C565336-F9BC-4BA4-889D-403B177DE29B}"/>
              </a:ext>
            </a:extLst>
          </p:cNvPr>
          <p:cNvSpPr>
            <a:spLocks noGrp="1" noChangeArrowheads="1"/>
          </p:cNvSpPr>
          <p:nvPr>
            <p:ph idx="1"/>
          </p:nvPr>
        </p:nvSpPr>
        <p:spPr>
          <a:xfrm>
            <a:off x="252549" y="563283"/>
            <a:ext cx="11939451" cy="4930246"/>
          </a:xfrm>
        </p:spPr>
        <p:txBody>
          <a:bodyPr anchor="ctr">
            <a:normAutofit/>
          </a:bodyPr>
          <a:lstStyle/>
          <a:p>
            <a:pPr marL="1087438" lvl="2" indent="-457200">
              <a:buFont typeface="Wingdings" panose="05000000000000000000" pitchFamily="2" charset="2"/>
              <a:buChar char="§"/>
              <a:defRPr/>
            </a:pPr>
            <a:r>
              <a:rPr lang="en-US" altLang="en-US" sz="3200" dirty="0">
                <a:latin typeface="Times New Roman" panose="02020603050405020304" pitchFamily="18" charset="0"/>
                <a:cs typeface="Times New Roman" panose="02020603050405020304" pitchFamily="18" charset="0"/>
              </a:rPr>
              <a:t>Ceases to possess any other qualification required for election or appointment to such office (ORS 236.010); or</a:t>
            </a:r>
          </a:p>
          <a:p>
            <a:pPr marL="1087438" lvl="2" indent="-457200">
              <a:buFont typeface="Wingdings" panose="05000000000000000000" pitchFamily="2" charset="2"/>
              <a:buChar char="§"/>
              <a:defRPr/>
            </a:pPr>
            <a:endParaRPr lang="en-US" altLang="en-US" sz="3200" dirty="0">
              <a:latin typeface="Times New Roman" panose="02020603050405020304" pitchFamily="18" charset="0"/>
              <a:cs typeface="Times New Roman" panose="02020603050405020304" pitchFamily="18" charset="0"/>
            </a:endParaRPr>
          </a:p>
          <a:p>
            <a:pPr marL="1087438" lvl="2" indent="-457200">
              <a:buFont typeface="Wingdings" panose="05000000000000000000" pitchFamily="2" charset="2"/>
              <a:buChar char="§"/>
              <a:defRPr/>
            </a:pPr>
            <a:r>
              <a:rPr lang="en-US" altLang="en-US" sz="3200" dirty="0">
                <a:latin typeface="Times New Roman" panose="02020603050405020304" pitchFamily="18" charset="0"/>
                <a:cs typeface="Times New Roman" panose="02020603050405020304" pitchFamily="18" charset="0"/>
              </a:rPr>
              <a:t>Agrees to engage in, or does engage in, a duel, or “curry a challenge” to a duel to another person.  (Or. Const. Art. II, Section 9).</a:t>
            </a:r>
          </a:p>
          <a:p>
            <a:pPr marL="365125" indent="-365125">
              <a:buFont typeface="Wingdings 2" panose="05020102010507070707" pitchFamily="18" charset="2"/>
              <a:buChar char=""/>
              <a:defRPr/>
            </a:pPr>
            <a:endParaRPr lang="en-US" alt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3">
            <a:extLst>
              <a:ext uri="{FF2B5EF4-FFF2-40B4-BE49-F238E27FC236}">
                <a16:creationId xmlns:a16="http://schemas.microsoft.com/office/drawing/2014/main" id="{9C259388-5F5D-4815-AE7D-FA59B3DD46CD}"/>
              </a:ext>
            </a:extLst>
          </p:cNvPr>
          <p:cNvSpPr>
            <a:spLocks noGrp="1" noChangeArrowheads="1"/>
          </p:cNvSpPr>
          <p:nvPr>
            <p:ph idx="1"/>
          </p:nvPr>
        </p:nvSpPr>
        <p:spPr>
          <a:xfrm>
            <a:off x="156754" y="198121"/>
            <a:ext cx="11713673" cy="5810794"/>
          </a:xfrm>
        </p:spPr>
        <p:txBody>
          <a:bodyPr rtlCol="0" anchor="ctr">
            <a:normAutofit lnSpcReduction="10000"/>
          </a:bodyPr>
          <a:lstStyle/>
          <a:p>
            <a:pPr marL="114300">
              <a:spcBef>
                <a:spcPts val="580"/>
              </a:spcBef>
              <a:buClr>
                <a:srgbClr val="FF9900"/>
              </a:buClr>
              <a:buNone/>
              <a:defRPr/>
            </a:pPr>
            <a:r>
              <a:rPr lang="en-US" sz="3200" b="1" dirty="0">
                <a:latin typeface="Times New Roman" panose="02020603050405020304" pitchFamily="18" charset="0"/>
                <a:cs typeface="Times New Roman" panose="02020603050405020304" pitchFamily="18" charset="0"/>
              </a:rPr>
              <a:t>Board decision-making:</a:t>
            </a:r>
          </a:p>
          <a:p>
            <a:pPr marL="114300">
              <a:spcBef>
                <a:spcPts val="580"/>
              </a:spcBef>
              <a:buClr>
                <a:srgbClr val="FF9900"/>
              </a:buClr>
              <a:buNone/>
              <a:defRPr/>
            </a:pPr>
            <a:endParaRPr lang="en-US" sz="3200" b="1" u="sng" dirty="0">
              <a:latin typeface="Times New Roman" panose="02020603050405020304" pitchFamily="18" charset="0"/>
              <a:cs typeface="Times New Roman" panose="02020603050405020304" pitchFamily="18" charset="0"/>
            </a:endParaRPr>
          </a:p>
          <a:p>
            <a:pPr marL="0" indent="-114300">
              <a:spcBef>
                <a:spcPts val="580"/>
              </a:spcBef>
              <a:buClr>
                <a:schemeClr val="tx2"/>
              </a:buClr>
              <a:buNone/>
              <a:defRPr/>
            </a:pPr>
            <a:r>
              <a:rPr lang="en-US" sz="2200" u="sng" dirty="0">
                <a:latin typeface="Times New Roman" panose="02020603050405020304" pitchFamily="18" charset="0"/>
                <a:cs typeface="Times New Roman" panose="02020603050405020304" pitchFamily="18" charset="0"/>
              </a:rPr>
              <a:t>Regular voting procedures</a:t>
            </a:r>
          </a:p>
          <a:p>
            <a:pPr marL="342900" indent="-457200">
              <a:spcBef>
                <a:spcPts val="580"/>
              </a:spcBef>
              <a:buClr>
                <a:schemeClr val="tx2"/>
              </a:buClr>
              <a:buFont typeface="Wingdings" panose="05000000000000000000" pitchFamily="2" charset="2"/>
              <a:buChar char="§"/>
              <a:defRPr/>
            </a:pPr>
            <a:r>
              <a:rPr lang="en-US" sz="2200" dirty="0">
                <a:latin typeface="Times New Roman" panose="02020603050405020304" pitchFamily="18" charset="0"/>
                <a:cs typeface="Times New Roman" panose="02020603050405020304" pitchFamily="18" charset="0"/>
              </a:rPr>
              <a:t>Affect day-to-day operations</a:t>
            </a:r>
          </a:p>
          <a:p>
            <a:pPr marL="342900" lvl="2" indent="-457200">
              <a:spcBef>
                <a:spcPts val="580"/>
              </a:spcBef>
              <a:buClr>
                <a:schemeClr val="tx2"/>
              </a:buClr>
              <a:buFont typeface="Wingdings" panose="05000000000000000000" pitchFamily="2" charset="2"/>
              <a:buChar char="§"/>
              <a:defRPr/>
            </a:pPr>
            <a:r>
              <a:rPr lang="en-US" sz="2200" dirty="0">
                <a:latin typeface="Times New Roman" panose="02020603050405020304" pitchFamily="18" charset="0"/>
                <a:cs typeface="Times New Roman" panose="02020603050405020304" pitchFamily="18" charset="0"/>
              </a:rPr>
              <a:t>Recorded in the minutes</a:t>
            </a:r>
          </a:p>
          <a:p>
            <a:pPr marL="342900" lvl="2" indent="-457200">
              <a:spcBef>
                <a:spcPts val="580"/>
              </a:spcBef>
              <a:buClr>
                <a:schemeClr val="tx2"/>
              </a:buClr>
              <a:buFont typeface="Wingdings" panose="05000000000000000000" pitchFamily="2" charset="2"/>
              <a:buChar char="§"/>
              <a:defRPr/>
            </a:pPr>
            <a:r>
              <a:rPr lang="en-US" sz="2200" dirty="0">
                <a:latin typeface="Times New Roman" panose="02020603050405020304" pitchFamily="18" charset="0"/>
                <a:cs typeface="Times New Roman" panose="02020603050405020304" pitchFamily="18" charset="0"/>
              </a:rPr>
              <a:t>No other documentation necessary</a:t>
            </a:r>
          </a:p>
          <a:p>
            <a:pPr marL="0" indent="0">
              <a:spcBef>
                <a:spcPts val="580"/>
              </a:spcBef>
              <a:buClr>
                <a:schemeClr val="tx2"/>
              </a:buClr>
              <a:buNone/>
              <a:defRPr/>
            </a:pPr>
            <a:endParaRPr lang="en-US" sz="2200" dirty="0">
              <a:latin typeface="Times New Roman" panose="02020603050405020304" pitchFamily="18" charset="0"/>
              <a:cs typeface="Times New Roman" panose="02020603050405020304" pitchFamily="18" charset="0"/>
            </a:endParaRPr>
          </a:p>
          <a:p>
            <a:pPr marL="0" lvl="2" indent="0">
              <a:spcBef>
                <a:spcPts val="580"/>
              </a:spcBef>
              <a:buClr>
                <a:schemeClr val="tx2"/>
              </a:buClr>
              <a:buNone/>
              <a:defRPr/>
            </a:pPr>
            <a:r>
              <a:rPr lang="en-US" sz="2200" u="sng" dirty="0">
                <a:latin typeface="Times New Roman" panose="02020603050405020304" pitchFamily="18" charset="0"/>
                <a:cs typeface="Times New Roman" panose="02020603050405020304" pitchFamily="18" charset="0"/>
              </a:rPr>
              <a:t>Resolution</a:t>
            </a:r>
          </a:p>
          <a:p>
            <a:pPr marL="0" lvl="1" indent="-457200">
              <a:spcBef>
                <a:spcPts val="580"/>
              </a:spcBef>
              <a:buClr>
                <a:schemeClr val="tx2"/>
              </a:buClr>
              <a:buFont typeface="Wingdings" panose="05000000000000000000" pitchFamily="2" charset="2"/>
              <a:buChar char="§"/>
              <a:defRPr/>
            </a:pPr>
            <a:r>
              <a:rPr lang="en-US" sz="2200" dirty="0">
                <a:latin typeface="Times New Roman" panose="02020603050405020304" pitchFamily="18" charset="0"/>
                <a:cs typeface="Times New Roman" panose="02020603050405020304" pitchFamily="18" charset="0"/>
              </a:rPr>
              <a:t>Establishes formal policy of board.</a:t>
            </a:r>
          </a:p>
          <a:p>
            <a:pPr marL="0" lvl="2" indent="-457200">
              <a:spcBef>
                <a:spcPts val="370"/>
              </a:spcBef>
              <a:buClr>
                <a:schemeClr val="tx2"/>
              </a:buClr>
              <a:buFont typeface="Wingdings" panose="05000000000000000000" pitchFamily="2" charset="2"/>
              <a:buChar char="§"/>
              <a:defRPr/>
            </a:pPr>
            <a:r>
              <a:rPr lang="en-US" sz="2200" dirty="0">
                <a:latin typeface="Times New Roman" panose="02020603050405020304" pitchFamily="18" charset="0"/>
                <a:cs typeface="Times New Roman" panose="02020603050405020304" pitchFamily="18" charset="0"/>
              </a:rPr>
              <a:t>Governs internal operations</a:t>
            </a:r>
          </a:p>
          <a:p>
            <a:pPr marL="0" lvl="2" indent="-457200">
              <a:spcBef>
                <a:spcPts val="370"/>
              </a:spcBef>
              <a:buClr>
                <a:schemeClr val="tx2"/>
              </a:buClr>
              <a:buFont typeface="Wingdings" panose="05000000000000000000" pitchFamily="2" charset="2"/>
              <a:buChar char="§"/>
              <a:defRPr/>
            </a:pPr>
            <a:r>
              <a:rPr lang="en-US" sz="2200" dirty="0">
                <a:latin typeface="Times New Roman" panose="02020603050405020304" pitchFamily="18" charset="0"/>
                <a:cs typeface="Times New Roman" panose="02020603050405020304" pitchFamily="18" charset="0"/>
              </a:rPr>
              <a:t>Simple adoption procedures</a:t>
            </a:r>
          </a:p>
          <a:p>
            <a:pPr marL="914400" lvl="2" indent="0">
              <a:spcBef>
                <a:spcPts val="580"/>
              </a:spcBef>
              <a:buClr>
                <a:schemeClr val="tx2"/>
              </a:buClr>
              <a:buNone/>
              <a:defRPr/>
            </a:pPr>
            <a:endParaRPr lang="en-US" sz="2200" u="sng" dirty="0">
              <a:latin typeface="Times New Roman" panose="02020603050405020304" pitchFamily="18" charset="0"/>
              <a:cs typeface="Times New Roman" panose="02020603050405020304" pitchFamily="18" charset="0"/>
            </a:endParaRPr>
          </a:p>
          <a:p>
            <a:pPr marL="0" indent="0">
              <a:spcBef>
                <a:spcPts val="580"/>
              </a:spcBef>
              <a:buClr>
                <a:schemeClr val="tx2"/>
              </a:buClr>
              <a:buNone/>
              <a:defRPr/>
            </a:pPr>
            <a:r>
              <a:rPr lang="en-US" sz="2200" u="sng" dirty="0">
                <a:latin typeface="Times New Roman" panose="02020603050405020304" pitchFamily="18" charset="0"/>
                <a:cs typeface="Times New Roman" panose="02020603050405020304" pitchFamily="18" charset="0"/>
              </a:rPr>
              <a:t>Ordinance</a:t>
            </a:r>
          </a:p>
          <a:p>
            <a:pPr indent="-457200">
              <a:spcBef>
                <a:spcPts val="580"/>
              </a:spcBef>
              <a:buClr>
                <a:schemeClr val="tx2"/>
              </a:buClr>
              <a:defRPr/>
            </a:pPr>
            <a:r>
              <a:rPr lang="en-US" sz="2200" dirty="0">
                <a:latin typeface="Times New Roman" panose="02020603050405020304" pitchFamily="18" charset="0"/>
                <a:cs typeface="Times New Roman" panose="02020603050405020304" pitchFamily="18" charset="0"/>
              </a:rPr>
              <a:t>Local law. </a:t>
            </a:r>
          </a:p>
          <a:p>
            <a:pPr marL="251460" lvl="1" indent="-457200">
              <a:spcBef>
                <a:spcPts val="370"/>
              </a:spcBef>
              <a:buClr>
                <a:schemeClr val="tx2"/>
              </a:buClr>
              <a:buFont typeface="Wingdings" panose="05000000000000000000" pitchFamily="2" charset="2"/>
              <a:buChar char="§"/>
              <a:defRPr/>
            </a:pPr>
            <a:r>
              <a:rPr lang="en-US" sz="2200" dirty="0">
                <a:latin typeface="Times New Roman" panose="02020603050405020304" pitchFamily="18" charset="0"/>
                <a:cs typeface="Times New Roman" panose="02020603050405020304" pitchFamily="18" charset="0"/>
              </a:rPr>
              <a:t>Requires statutory authority </a:t>
            </a:r>
          </a:p>
          <a:p>
            <a:pPr marL="251460" lvl="1" indent="-457200">
              <a:spcBef>
                <a:spcPts val="370"/>
              </a:spcBef>
              <a:buClr>
                <a:schemeClr val="tx2"/>
              </a:buClr>
              <a:buFont typeface="Wingdings" panose="05000000000000000000" pitchFamily="2" charset="2"/>
              <a:buChar char="§"/>
              <a:defRPr/>
            </a:pPr>
            <a:r>
              <a:rPr lang="en-US" sz="2200" dirty="0">
                <a:latin typeface="Times New Roman" panose="02020603050405020304" pitchFamily="18" charset="0"/>
                <a:cs typeface="Times New Roman" panose="02020603050405020304" pitchFamily="18" charset="0"/>
              </a:rPr>
              <a:t>Formal adoption procedures</a:t>
            </a:r>
          </a:p>
          <a:p>
            <a:pPr marL="274320" indent="-274320">
              <a:spcBef>
                <a:spcPts val="580"/>
              </a:spcBef>
              <a:buClr>
                <a:srgbClr val="FF9900"/>
              </a:buClr>
              <a:buFont typeface="Wingdings" panose="05000000000000000000" pitchFamily="2" charset="2"/>
              <a:buChar char="§"/>
              <a:defRPr/>
            </a:pPr>
            <a:endParaRPr lang="en-US" sz="1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3" name="Rectangle 3">
            <a:extLst>
              <a:ext uri="{FF2B5EF4-FFF2-40B4-BE49-F238E27FC236}">
                <a16:creationId xmlns:a16="http://schemas.microsoft.com/office/drawing/2014/main" id="{3E9B3D01-C1EB-4FDD-BC29-4931158390EA}"/>
              </a:ext>
            </a:extLst>
          </p:cNvPr>
          <p:cNvSpPr>
            <a:spLocks noGrp="1" noChangeArrowheads="1"/>
          </p:cNvSpPr>
          <p:nvPr>
            <p:ph idx="1"/>
          </p:nvPr>
        </p:nvSpPr>
        <p:spPr>
          <a:xfrm>
            <a:off x="170084" y="172720"/>
            <a:ext cx="11526712" cy="4822243"/>
          </a:xfrm>
        </p:spPr>
        <p:txBody>
          <a:bodyPr rtlCol="0" anchor="ctr">
            <a:normAutofit/>
          </a:bodyPr>
          <a:lstStyle/>
          <a:p>
            <a:pPr marL="114300">
              <a:spcBef>
                <a:spcPts val="580"/>
              </a:spcBef>
              <a:buNone/>
              <a:defRPr/>
            </a:pPr>
            <a:r>
              <a:rPr lang="en-US" sz="3200" b="1"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Resolutions:</a:t>
            </a:r>
          </a:p>
          <a:p>
            <a:pPr marL="114300">
              <a:spcBef>
                <a:spcPts val="580"/>
              </a:spcBef>
              <a:buNone/>
              <a:defRPr/>
            </a:pPr>
            <a:endParaRPr lang="en-US" sz="3600" b="1" dirty="0">
              <a:latin typeface="Times New Roman" panose="02020603050405020304" pitchFamily="18" charset="0"/>
              <a:cs typeface="Times New Roman" panose="02020603050405020304" pitchFamily="18" charset="0"/>
            </a:endParaRPr>
          </a:p>
          <a:p>
            <a:pPr marL="974725" lvl="2" indent="-288925" defTabSz="0">
              <a:spcBef>
                <a:spcPts val="0"/>
              </a:spcBef>
              <a:buFont typeface="Wingdings" panose="05000000000000000000" pitchFamily="2" charset="2"/>
              <a:buChar char="§"/>
              <a:defRPr/>
            </a:pPr>
            <a:r>
              <a:rPr lang="en-US" sz="3600" dirty="0">
                <a:latin typeface="Times New Roman" panose="02020603050405020304" pitchFamily="18" charset="0"/>
                <a:cs typeface="Times New Roman" panose="02020603050405020304" pitchFamily="18" charset="0"/>
              </a:rPr>
              <a:t> Written record of important board decisions and district    		  policy</a:t>
            </a:r>
            <a:endParaRPr lang="en-US" sz="3400" dirty="0">
              <a:latin typeface="Times New Roman" panose="02020603050405020304" pitchFamily="18" charset="0"/>
              <a:cs typeface="Times New Roman" panose="02020603050405020304" pitchFamily="18" charset="0"/>
            </a:endParaRPr>
          </a:p>
          <a:p>
            <a:pPr marL="960120" lvl="2" indent="-274320">
              <a:spcBef>
                <a:spcPts val="580"/>
              </a:spcBef>
              <a:buFont typeface="Wingdings" panose="05000000000000000000" pitchFamily="2" charset="2"/>
              <a:buChar char="§"/>
              <a:defRPr/>
            </a:pPr>
            <a:r>
              <a:rPr lang="en-US" sz="3600" dirty="0">
                <a:latin typeface="Times New Roman" panose="02020603050405020304" pitchFamily="18" charset="0"/>
                <a:cs typeface="Times New Roman" panose="02020603050405020304" pitchFamily="18" charset="0"/>
              </a:rPr>
              <a:t> May be required by statute</a:t>
            </a:r>
          </a:p>
          <a:p>
            <a:pPr marL="960120" lvl="2" indent="-274320">
              <a:spcBef>
                <a:spcPts val="580"/>
              </a:spcBef>
              <a:buFont typeface="Wingdings" panose="05000000000000000000" pitchFamily="2" charset="2"/>
              <a:buChar char="§"/>
              <a:defRPr/>
            </a:pPr>
            <a:r>
              <a:rPr lang="en-US" sz="3600" dirty="0">
                <a:latin typeface="Times New Roman" panose="02020603050405020304" pitchFamily="18" charset="0"/>
                <a:cs typeface="Times New Roman" panose="02020603050405020304" pitchFamily="18" charset="0"/>
              </a:rPr>
              <a:t> Simple adoption requirements</a:t>
            </a:r>
          </a:p>
          <a:p>
            <a:pPr marL="960120" lvl="2" indent="-274320">
              <a:spcBef>
                <a:spcPts val="580"/>
              </a:spcBef>
              <a:buFont typeface="Wingdings" panose="05000000000000000000" pitchFamily="2" charset="2"/>
              <a:buChar char="§"/>
              <a:defRPr/>
            </a:pPr>
            <a:r>
              <a:rPr lang="en-US" sz="3600" dirty="0">
                <a:latin typeface="Times New Roman" panose="02020603050405020304" pitchFamily="18" charset="0"/>
                <a:cs typeface="Times New Roman" panose="02020603050405020304" pitchFamily="18" charset="0"/>
              </a:rPr>
              <a:t> Included in published meeting agenda</a:t>
            </a:r>
          </a:p>
          <a:p>
            <a:pPr marL="960120" lvl="2" indent="-274320">
              <a:spcBef>
                <a:spcPts val="580"/>
              </a:spcBef>
              <a:buFont typeface="Wingdings" panose="05000000000000000000" pitchFamily="2" charset="2"/>
              <a:buChar char="§"/>
              <a:defRPr/>
            </a:pPr>
            <a:r>
              <a:rPr lang="en-US" sz="3600" dirty="0">
                <a:latin typeface="Times New Roman" panose="02020603050405020304" pitchFamily="18" charset="0"/>
                <a:cs typeface="Times New Roman" panose="02020603050405020304" pitchFamily="18" charset="0"/>
              </a:rPr>
              <a:t> Must be approved by majority of board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7" name="Rectangle 3">
            <a:extLst>
              <a:ext uri="{FF2B5EF4-FFF2-40B4-BE49-F238E27FC236}">
                <a16:creationId xmlns:a16="http://schemas.microsoft.com/office/drawing/2014/main" id="{DC5B615A-8AC1-4966-BAD4-C5EBBE8B6018}"/>
              </a:ext>
            </a:extLst>
          </p:cNvPr>
          <p:cNvSpPr>
            <a:spLocks noGrp="1" noChangeArrowheads="1"/>
          </p:cNvSpPr>
          <p:nvPr>
            <p:ph idx="1"/>
          </p:nvPr>
        </p:nvSpPr>
        <p:spPr>
          <a:xfrm>
            <a:off x="404513" y="333103"/>
            <a:ext cx="11648150" cy="6324600"/>
          </a:xfrm>
        </p:spPr>
        <p:txBody>
          <a:bodyPr rtlCol="0" anchor="ctr">
            <a:normAutofit/>
          </a:bodyPr>
          <a:lstStyle/>
          <a:p>
            <a:pPr marL="114300">
              <a:spcBef>
                <a:spcPts val="580"/>
              </a:spcBef>
              <a:buNone/>
              <a:defRPr/>
            </a:pPr>
            <a:r>
              <a:rPr lang="en-US" sz="3500" b="1" dirty="0">
                <a:latin typeface="Times New Roman" panose="02020603050405020304" pitchFamily="18" charset="0"/>
                <a:cs typeface="Times New Roman" panose="02020603050405020304" pitchFamily="18" charset="0"/>
              </a:rPr>
              <a:t>Non-emergency ordinance: </a:t>
            </a:r>
          </a:p>
          <a:p>
            <a:pPr marL="114300">
              <a:spcBef>
                <a:spcPts val="580"/>
              </a:spcBef>
              <a:buNone/>
              <a:defRPr/>
            </a:pPr>
            <a:r>
              <a:rPr lang="en-US" sz="3500" b="1" dirty="0">
                <a:latin typeface="Times New Roman" panose="02020603050405020304" pitchFamily="18" charset="0"/>
                <a:cs typeface="Times New Roman" panose="02020603050405020304" pitchFamily="18" charset="0"/>
              </a:rPr>
              <a:t> </a:t>
            </a:r>
          </a:p>
          <a:p>
            <a:pPr marL="708660" lvl="1" indent="-342900">
              <a:spcBef>
                <a:spcPts val="600"/>
              </a:spcBef>
              <a:buFont typeface="Wingdings" panose="05000000000000000000" pitchFamily="2" charset="2"/>
              <a:buChar char="§"/>
              <a:defRPr/>
            </a:pPr>
            <a:r>
              <a:rPr lang="en-US" sz="2800" dirty="0">
                <a:latin typeface="Times New Roman" panose="02020603050405020304" pitchFamily="18" charset="0"/>
                <a:cs typeface="Times New Roman" panose="02020603050405020304" pitchFamily="18" charset="0"/>
              </a:rPr>
              <a:t>Notice published in a newspaper of general circulation 4-10 days before the meeting, stating the time, date and place of the meeting, giving a brief description of the ordinance to be considered, and stating that copies are available at the district office. </a:t>
            </a:r>
          </a:p>
          <a:p>
            <a:pPr marL="365760" lvl="1" indent="0">
              <a:spcBef>
                <a:spcPts val="600"/>
              </a:spcBef>
              <a:buNone/>
              <a:defRPr/>
            </a:pPr>
            <a:endParaRPr lang="en-US" sz="2800" dirty="0">
              <a:latin typeface="Times New Roman" panose="02020603050405020304" pitchFamily="18" charset="0"/>
              <a:cs typeface="Times New Roman" panose="02020603050405020304" pitchFamily="18" charset="0"/>
            </a:endParaRPr>
          </a:p>
          <a:p>
            <a:pPr marL="708660" lvl="1" indent="-342900">
              <a:spcBef>
                <a:spcPts val="600"/>
              </a:spcBef>
              <a:buFont typeface="Wingdings" panose="05000000000000000000" pitchFamily="2" charset="2"/>
              <a:buChar char="§"/>
              <a:defRPr/>
            </a:pPr>
            <a:r>
              <a:rPr lang="en-US" sz="2800" dirty="0">
                <a:latin typeface="Times New Roman" panose="02020603050405020304" pitchFamily="18" charset="0"/>
                <a:cs typeface="Times New Roman" panose="02020603050405020304" pitchFamily="18" charset="0"/>
              </a:rPr>
              <a:t>May also be posted in three public places within the district at least 10 days before the meeting; or published by radio and television stations broadcasting in the district [see ORS 193.310 and 193.320].</a:t>
            </a:r>
          </a:p>
          <a:p>
            <a:pPr marL="708660" lvl="1" indent="-342900">
              <a:spcBef>
                <a:spcPts val="600"/>
              </a:spcBef>
              <a:buFont typeface="Wingdings" panose="05000000000000000000" pitchFamily="2" charset="2"/>
              <a:buChar char="§"/>
              <a:defRPr/>
            </a:pPr>
            <a:endParaRPr lang="en-US" sz="2800" dirty="0">
              <a:latin typeface="Times New Roman" panose="02020603050405020304" pitchFamily="18" charset="0"/>
              <a:cs typeface="Times New Roman" panose="02020603050405020304" pitchFamily="18" charset="0"/>
            </a:endParaRPr>
          </a:p>
          <a:p>
            <a:pPr marL="708660" lvl="1" indent="-342900">
              <a:spcBef>
                <a:spcPts val="600"/>
              </a:spcBef>
              <a:buFont typeface="Wingdings" panose="05000000000000000000" pitchFamily="2" charset="2"/>
              <a:buChar char="§"/>
              <a:defRPr/>
            </a:pPr>
            <a:r>
              <a:rPr lang="en-US" sz="2800" dirty="0">
                <a:latin typeface="Times New Roman" panose="02020603050405020304" pitchFamily="18" charset="0"/>
                <a:cs typeface="Times New Roman" panose="02020603050405020304" pitchFamily="18" charset="0"/>
              </a:rPr>
              <a:t>Must be read during regular meetings of the district board on two different days at least six days apart.</a:t>
            </a:r>
          </a:p>
          <a:p>
            <a:pPr marL="365760" lvl="1" indent="0" algn="r">
              <a:spcBef>
                <a:spcPts val="370"/>
              </a:spcBef>
              <a:buNone/>
              <a:defRPr/>
            </a:pPr>
            <a:r>
              <a:rPr lang="en-US" sz="1600" dirty="0"/>
              <a:t>(Wait. There’s more.)</a:t>
            </a:r>
          </a:p>
          <a:p>
            <a:pPr marL="365760" lvl="1" indent="0">
              <a:spcBef>
                <a:spcPts val="370"/>
              </a:spcBef>
              <a:buNone/>
              <a:defRPr/>
            </a:pPr>
            <a:endParaRPr lang="en-US" sz="1500" dirty="0"/>
          </a:p>
          <a:p>
            <a:pPr marL="365760" lvl="1" indent="0">
              <a:spcBef>
                <a:spcPts val="370"/>
              </a:spcBef>
              <a:buNone/>
              <a:defRPr/>
            </a:pPr>
            <a:endParaRPr lang="en-US" sz="1500" dirty="0"/>
          </a:p>
          <a:p>
            <a:pPr marL="274320" indent="-274320">
              <a:spcBef>
                <a:spcPts val="580"/>
              </a:spcBef>
              <a:defRPr/>
            </a:pPr>
            <a:endParaRPr lang="en-US" sz="15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4F52400B-6252-48E0-BB04-AE5EA7E0DD7A}"/>
              </a:ext>
            </a:extLst>
          </p:cNvPr>
          <p:cNvSpPr>
            <a:spLocks noGrp="1"/>
          </p:cNvSpPr>
          <p:nvPr>
            <p:ph idx="1"/>
          </p:nvPr>
        </p:nvSpPr>
        <p:spPr>
          <a:xfrm>
            <a:off x="0" y="-2107111"/>
            <a:ext cx="11865865" cy="10922000"/>
          </a:xfrm>
        </p:spPr>
        <p:txBody>
          <a:bodyPr anchor="ctr">
            <a:noAutofit/>
          </a:bodyPr>
          <a:lstStyle/>
          <a:p>
            <a:pPr marL="708660" lvl="1" indent="-342900">
              <a:spcBef>
                <a:spcPts val="1200"/>
              </a:spcBef>
              <a:buFont typeface="Wingdings" panose="05000000000000000000" pitchFamily="2" charset="2"/>
              <a:buChar char="§"/>
              <a:defRPr/>
            </a:pPr>
            <a:r>
              <a:rPr lang="en-US" sz="3200" dirty="0">
                <a:latin typeface="Times New Roman" panose="02020603050405020304" pitchFamily="18" charset="0"/>
                <a:cs typeface="Times New Roman" panose="02020603050405020304" pitchFamily="18" charset="0"/>
              </a:rPr>
              <a:t>Reading must be full and distinct unless, at the meeting:</a:t>
            </a:r>
          </a:p>
          <a:p>
            <a:pPr marL="365760" lvl="1" indent="0">
              <a:spcBef>
                <a:spcPts val="1200"/>
              </a:spcBef>
              <a:buNone/>
              <a:defRPr/>
            </a:pPr>
            <a:endParaRPr lang="en-US" sz="3200" dirty="0">
              <a:latin typeface="Times New Roman" panose="02020603050405020304" pitchFamily="18" charset="0"/>
              <a:cs typeface="Times New Roman" panose="02020603050405020304" pitchFamily="18" charset="0"/>
            </a:endParaRPr>
          </a:p>
          <a:p>
            <a:pPr marL="1165860" lvl="3" indent="-342900">
              <a:spcBef>
                <a:spcPts val="370"/>
              </a:spcBef>
              <a:buFont typeface="Wingdings" panose="05000000000000000000" pitchFamily="2" charset="2"/>
              <a:buChar char="ü"/>
              <a:defRPr/>
            </a:pPr>
            <a:r>
              <a:rPr lang="en-US" sz="3200" dirty="0">
                <a:latin typeface="Times New Roman" panose="02020603050405020304" pitchFamily="18" charset="0"/>
                <a:cs typeface="Times New Roman" panose="02020603050405020304" pitchFamily="18" charset="0"/>
              </a:rPr>
              <a:t>A copy of the ordinance is available for each person who desires a copy; and</a:t>
            </a:r>
          </a:p>
          <a:p>
            <a:pPr marL="1165860" lvl="3" indent="-342900">
              <a:spcBef>
                <a:spcPts val="370"/>
              </a:spcBef>
              <a:buFont typeface="Wingdings" panose="05000000000000000000" pitchFamily="2" charset="2"/>
              <a:buChar char="ü"/>
              <a:defRPr/>
            </a:pPr>
            <a:endParaRPr lang="en-US" sz="3200" dirty="0">
              <a:latin typeface="Times New Roman" panose="02020603050405020304" pitchFamily="18" charset="0"/>
              <a:cs typeface="Times New Roman" panose="02020603050405020304" pitchFamily="18" charset="0"/>
            </a:endParaRPr>
          </a:p>
          <a:p>
            <a:pPr marL="1165860" lvl="3" indent="-342900">
              <a:spcBef>
                <a:spcPts val="370"/>
              </a:spcBef>
              <a:buFont typeface="Wingdings" panose="05000000000000000000" pitchFamily="2" charset="2"/>
              <a:buChar char="ü"/>
              <a:defRPr/>
            </a:pPr>
            <a:r>
              <a:rPr lang="en-US" sz="3200" dirty="0">
                <a:latin typeface="Times New Roman" panose="02020603050405020304" pitchFamily="18" charset="0"/>
                <a:cs typeface="Times New Roman" panose="02020603050405020304" pitchFamily="18" charset="0"/>
              </a:rPr>
              <a:t> The board directs that the reading be by title only.</a:t>
            </a:r>
          </a:p>
          <a:p>
            <a:pPr marL="594360" lvl="2" indent="0">
              <a:spcBef>
                <a:spcPts val="370"/>
              </a:spcBef>
              <a:buNone/>
              <a:defRPr/>
            </a:pPr>
            <a:endParaRPr lang="en-US" sz="3200" dirty="0">
              <a:latin typeface="Times New Roman" panose="02020603050405020304" pitchFamily="18" charset="0"/>
              <a:cs typeface="Times New Roman" panose="02020603050405020304" pitchFamily="18" charset="0"/>
            </a:endParaRPr>
          </a:p>
          <a:p>
            <a:pPr marL="708660" lvl="1" indent="-342900">
              <a:spcBef>
                <a:spcPts val="370"/>
              </a:spcBef>
              <a:buFont typeface="Wingdings" panose="05000000000000000000" pitchFamily="2" charset="2"/>
              <a:buChar char="§"/>
              <a:defRPr/>
            </a:pPr>
            <a:r>
              <a:rPr lang="en-US" sz="3200" dirty="0">
                <a:latin typeface="Times New Roman" panose="02020603050405020304" pitchFamily="18" charset="0"/>
                <a:cs typeface="Times New Roman" panose="02020603050405020304" pitchFamily="18" charset="0"/>
              </a:rPr>
              <a:t>Requires affirmative vote of a </a:t>
            </a:r>
            <a:r>
              <a:rPr lang="en-US" sz="3200" u="sng" dirty="0">
                <a:latin typeface="Times New Roman" panose="02020603050405020304" pitchFamily="18" charset="0"/>
                <a:cs typeface="Times New Roman" panose="02020603050405020304" pitchFamily="18" charset="0"/>
              </a:rPr>
              <a:t>majority of the members</a:t>
            </a:r>
            <a:r>
              <a:rPr lang="en-US" sz="3200" dirty="0">
                <a:latin typeface="Times New Roman" panose="02020603050405020304" pitchFamily="18" charset="0"/>
                <a:cs typeface="Times New Roman" panose="02020603050405020304" pitchFamily="18" charset="0"/>
              </a:rPr>
              <a:t> of the district board.</a:t>
            </a:r>
          </a:p>
          <a:p>
            <a:pPr marL="0" indent="0" algn="r">
              <a:buNone/>
              <a:defRPr/>
            </a:pPr>
            <a:endParaRPr lang="en-US" sz="1600" dirty="0"/>
          </a:p>
          <a:p>
            <a:pPr marL="0" indent="0" algn="r">
              <a:buNone/>
              <a:defRPr/>
            </a:pPr>
            <a:endParaRPr lang="en-US" sz="1600" dirty="0"/>
          </a:p>
          <a:p>
            <a:pPr marL="0" indent="0" algn="r">
              <a:buNone/>
              <a:defRPr/>
            </a:pPr>
            <a:r>
              <a:rPr lang="en-US" sz="1600" dirty="0"/>
              <a:t>(Keep going.)</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a:extLst>
              <a:ext uri="{FF2B5EF4-FFF2-40B4-BE49-F238E27FC236}">
                <a16:creationId xmlns:a16="http://schemas.microsoft.com/office/drawing/2014/main" id="{9FBA1CD2-E7C3-4752-AB2B-937DCD00C16E}"/>
              </a:ext>
            </a:extLst>
          </p:cNvPr>
          <p:cNvSpPr>
            <a:spLocks noGrp="1" noChangeArrowheads="1"/>
          </p:cNvSpPr>
          <p:nvPr>
            <p:ph idx="1"/>
          </p:nvPr>
        </p:nvSpPr>
        <p:spPr>
          <a:xfrm>
            <a:off x="378100" y="176358"/>
            <a:ext cx="11667306" cy="6078564"/>
          </a:xfrm>
        </p:spPr>
        <p:txBody>
          <a:bodyPr anchor="ctr">
            <a:normAutofit/>
          </a:bodyPr>
          <a:lstStyle/>
          <a:p>
            <a:pPr eaLnBrk="1" hangingPunct="1">
              <a:buFont typeface="Wingdings" panose="05000000000000000000" pitchFamily="2" charset="2"/>
              <a:buChar char="§"/>
              <a:defRPr/>
            </a:pPr>
            <a:r>
              <a:rPr lang="en-US" altLang="en-US" sz="3200" dirty="0">
                <a:latin typeface="Times New Roman" panose="02020603050405020304" pitchFamily="18" charset="0"/>
                <a:cs typeface="Times New Roman" panose="02020603050405020304" pitchFamily="18" charset="0"/>
              </a:rPr>
              <a:t>Within seven days after adoption:</a:t>
            </a:r>
          </a:p>
          <a:p>
            <a:pPr lvl="2" eaLnBrk="1" hangingPunct="1">
              <a:buFont typeface="Wingdings" panose="05000000000000000000" pitchFamily="2" charset="2"/>
              <a:buChar char="§"/>
              <a:defRPr/>
            </a:pPr>
            <a:r>
              <a:rPr lang="en-US" altLang="en-US" sz="3200" dirty="0">
                <a:latin typeface="Times New Roman" panose="02020603050405020304" pitchFamily="18" charset="0"/>
                <a:cs typeface="Times New Roman" panose="02020603050405020304" pitchFamily="18" charset="0"/>
              </a:rPr>
              <a:t>Signed by the presiding officer;</a:t>
            </a:r>
          </a:p>
          <a:p>
            <a:pPr lvl="2" eaLnBrk="1" hangingPunct="1">
              <a:buFont typeface="Wingdings" panose="05000000000000000000" pitchFamily="2" charset="2"/>
              <a:buChar char="§"/>
              <a:defRPr/>
            </a:pPr>
            <a:r>
              <a:rPr lang="en-US" altLang="en-US" sz="3200" dirty="0">
                <a:latin typeface="Times New Roman" panose="02020603050405020304" pitchFamily="18" charset="0"/>
                <a:cs typeface="Times New Roman" panose="02020603050405020304" pitchFamily="18" charset="0"/>
              </a:rPr>
              <a:t>Attested by the recording secretary of the district board at the session at which the board adopted the ordinance; and</a:t>
            </a:r>
          </a:p>
          <a:p>
            <a:pPr lvl="2" eaLnBrk="1" hangingPunct="1">
              <a:buFont typeface="Wingdings" panose="05000000000000000000" pitchFamily="2" charset="2"/>
              <a:buChar char="§"/>
              <a:defRPr/>
            </a:pPr>
            <a:r>
              <a:rPr lang="en-US" altLang="en-US" sz="3200" dirty="0">
                <a:latin typeface="Times New Roman" panose="02020603050405020304" pitchFamily="18" charset="0"/>
                <a:cs typeface="Times New Roman" panose="02020603050405020304" pitchFamily="18" charset="0"/>
              </a:rPr>
              <a:t>Filed in the records of the district.</a:t>
            </a:r>
          </a:p>
          <a:p>
            <a:pPr lvl="1" eaLnBrk="1" hangingPunct="1">
              <a:buFont typeface="Wingdings" panose="05000000000000000000" pitchFamily="2" charset="2"/>
              <a:buChar char="§"/>
              <a:defRPr/>
            </a:pPr>
            <a:endParaRPr lang="en-US" altLang="en-US" sz="32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
              <a:defRPr/>
            </a:pPr>
            <a:r>
              <a:rPr lang="en-US" altLang="en-US" sz="3200" dirty="0">
                <a:latin typeface="Times New Roman" panose="02020603050405020304" pitchFamily="18" charset="0"/>
                <a:cs typeface="Times New Roman" panose="02020603050405020304" pitchFamily="18" charset="0"/>
              </a:rPr>
              <a:t>A certified copy filed with the county clerk, available for public inspection.</a:t>
            </a:r>
          </a:p>
          <a:p>
            <a:pPr>
              <a:buFont typeface="Wingdings" panose="05000000000000000000" pitchFamily="2" charset="2"/>
              <a:buChar char="§"/>
              <a:defRPr/>
            </a:pPr>
            <a:endParaRPr lang="en-US" altLang="en-US" sz="32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
              <a:defRPr/>
            </a:pPr>
            <a:r>
              <a:rPr lang="en-US" altLang="en-US" sz="3200" dirty="0">
                <a:latin typeface="Times New Roman" panose="02020603050405020304" pitchFamily="18" charset="0"/>
                <a:cs typeface="Times New Roman" panose="02020603050405020304" pitchFamily="18" charset="0"/>
              </a:rPr>
              <a:t>Unless referred to electors, takes effect on the 30th day after it is adopted, unless a later date given in the ordinance.</a:t>
            </a:r>
          </a:p>
          <a:p>
            <a:pPr marL="0" indent="0" algn="r">
              <a:buNone/>
              <a:defRPr/>
            </a:pPr>
            <a:r>
              <a:rPr lang="en-US" altLang="en-US" sz="1600" dirty="0">
                <a:latin typeface="Times New Roman" panose="02020603050405020304" pitchFamily="18" charset="0"/>
                <a:cs typeface="Times New Roman" panose="02020603050405020304" pitchFamily="18" charset="0"/>
              </a:rPr>
              <a:t>(Not done yet.)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a:extLst>
              <a:ext uri="{FF2B5EF4-FFF2-40B4-BE49-F238E27FC236}">
                <a16:creationId xmlns:a16="http://schemas.microsoft.com/office/drawing/2014/main" id="{B5F8C670-FE30-4A3C-B2A0-D3E61C86652D}"/>
              </a:ext>
            </a:extLst>
          </p:cNvPr>
          <p:cNvSpPr>
            <a:spLocks noGrp="1" noChangeArrowheads="1"/>
          </p:cNvSpPr>
          <p:nvPr>
            <p:ph idx="1"/>
          </p:nvPr>
        </p:nvSpPr>
        <p:spPr>
          <a:xfrm>
            <a:off x="291192" y="182880"/>
            <a:ext cx="11609615" cy="7904480"/>
          </a:xfrm>
        </p:spPr>
        <p:txBody>
          <a:bodyPr anchor="ctr">
            <a:noAutofit/>
          </a:bodyPr>
          <a:lstStyle/>
          <a:p>
            <a:pPr marL="0" indent="0">
              <a:buNone/>
              <a:defRPr/>
            </a:pPr>
            <a:endParaRPr lang="en-US" altLang="en-US" sz="3600" b="1" dirty="0">
              <a:latin typeface="Times New Roman" panose="02020603050405020304" pitchFamily="18" charset="0"/>
              <a:cs typeface="Times New Roman" panose="02020603050405020304" pitchFamily="18" charset="0"/>
            </a:endParaRPr>
          </a:p>
          <a:p>
            <a:pPr marL="0" indent="0">
              <a:buNone/>
              <a:defRPr/>
            </a:pPr>
            <a:endParaRPr lang="en-US" altLang="en-US" sz="3600" b="1" dirty="0">
              <a:latin typeface="Times New Roman" panose="02020603050405020304" pitchFamily="18" charset="0"/>
              <a:cs typeface="Times New Roman" panose="02020603050405020304" pitchFamily="18" charset="0"/>
            </a:endParaRPr>
          </a:p>
          <a:p>
            <a:pPr marL="0" indent="0">
              <a:buNone/>
              <a:defRPr/>
            </a:pPr>
            <a:r>
              <a:rPr lang="en-US" altLang="en-US" sz="3600" b="1" dirty="0">
                <a:latin typeface="Times New Roman" panose="02020603050405020304" pitchFamily="18" charset="0"/>
                <a:cs typeface="Times New Roman" panose="02020603050405020304" pitchFamily="18" charset="0"/>
              </a:rPr>
              <a:t>Emergency ordinance:</a:t>
            </a:r>
          </a:p>
          <a:p>
            <a:pPr marL="0" indent="0">
              <a:buNone/>
              <a:defRPr/>
            </a:pPr>
            <a:endParaRPr lang="en-US" altLang="en-US" sz="3600" b="1" dirty="0">
              <a:latin typeface="Times New Roman" panose="02020603050405020304" pitchFamily="18" charset="0"/>
              <a:cs typeface="Times New Roman" panose="02020603050405020304" pitchFamily="18" charset="0"/>
            </a:endParaRPr>
          </a:p>
          <a:p>
            <a:pPr marL="0" indent="-457200">
              <a:spcBef>
                <a:spcPts val="1200"/>
              </a:spcBef>
              <a:buFont typeface="Wingdings" panose="05000000000000000000" pitchFamily="2" charset="2"/>
              <a:buChar char="§"/>
              <a:defRPr/>
            </a:pPr>
            <a:r>
              <a:rPr lang="en-US" altLang="en-US" sz="3600" dirty="0">
                <a:latin typeface="Times New Roman" panose="02020603050405020304" pitchFamily="18" charset="0"/>
                <a:cs typeface="Times New Roman" panose="02020603050405020304" pitchFamily="18" charset="0"/>
              </a:rPr>
              <a:t> </a:t>
            </a:r>
            <a:r>
              <a:rPr lang="en-US" altLang="en-US" sz="3200" dirty="0">
                <a:latin typeface="Times New Roman" panose="02020603050405020304" pitchFamily="18" charset="0"/>
                <a:cs typeface="Times New Roman" panose="02020603050405020304" pitchFamily="18" charset="0"/>
              </a:rPr>
              <a:t> May be adopted after a single reading</a:t>
            </a:r>
          </a:p>
          <a:p>
            <a:pPr marL="0" indent="-457200">
              <a:spcBef>
                <a:spcPts val="1200"/>
              </a:spcBef>
              <a:buFont typeface="Wingdings" panose="05000000000000000000" pitchFamily="2" charset="2"/>
              <a:buChar char="§"/>
              <a:defRPr/>
            </a:pPr>
            <a:r>
              <a:rPr lang="en-US" altLang="en-US" sz="3200" dirty="0">
                <a:latin typeface="Times New Roman" panose="02020603050405020304" pitchFamily="18" charset="0"/>
                <a:cs typeface="Times New Roman" panose="02020603050405020304" pitchFamily="18" charset="0"/>
              </a:rPr>
              <a:t>  Takes effect immediately upon adoption</a:t>
            </a:r>
          </a:p>
          <a:p>
            <a:pPr marL="0" indent="-457200">
              <a:spcBef>
                <a:spcPts val="1200"/>
              </a:spcBef>
              <a:buFont typeface="Wingdings" panose="05000000000000000000" pitchFamily="2" charset="2"/>
              <a:buChar char="§"/>
              <a:defRPr/>
            </a:pPr>
            <a:r>
              <a:rPr lang="en-US" altLang="en-US" sz="3200" dirty="0">
                <a:latin typeface="Times New Roman" panose="02020603050405020304" pitchFamily="18" charset="0"/>
                <a:cs typeface="Times New Roman" panose="02020603050405020304" pitchFamily="18" charset="0"/>
              </a:rPr>
              <a:t>  Must state nature of emergency</a:t>
            </a:r>
          </a:p>
          <a:p>
            <a:pPr marL="0" indent="-457200">
              <a:spcBef>
                <a:spcPts val="1200"/>
              </a:spcBef>
              <a:buFont typeface="Wingdings" panose="05000000000000000000" pitchFamily="2" charset="2"/>
              <a:buChar char="§"/>
              <a:defRPr/>
            </a:pPr>
            <a:r>
              <a:rPr lang="en-US" altLang="en-US" sz="3200" dirty="0">
                <a:latin typeface="Times New Roman" panose="02020603050405020304" pitchFamily="18" charset="0"/>
                <a:cs typeface="Times New Roman" panose="02020603050405020304" pitchFamily="18" charset="0"/>
              </a:rPr>
              <a:t>  Requires unanimous approval, a quorum being present</a:t>
            </a:r>
          </a:p>
          <a:p>
            <a:pPr marL="457200" lvl="1" indent="-457200" defTabSz="0">
              <a:spcBef>
                <a:spcPts val="1200"/>
              </a:spcBef>
              <a:buFont typeface="Wingdings" panose="05000000000000000000" pitchFamily="2" charset="2"/>
              <a:buChar char="§"/>
              <a:defRPr/>
            </a:pPr>
            <a:r>
              <a:rPr lang="en-US" altLang="en-US" sz="3200" dirty="0">
                <a:latin typeface="Times New Roman" panose="02020603050405020304" pitchFamily="18" charset="0"/>
                <a:cs typeface="Times New Roman" panose="02020603050405020304" pitchFamily="18" charset="0"/>
              </a:rPr>
              <a:t>  Notice must be published within fifteen (15) days of 		adoption  			  			</a:t>
            </a:r>
          </a:p>
          <a:p>
            <a:pPr marL="0" indent="0" algn="r">
              <a:buNone/>
              <a:defRPr/>
            </a:pPr>
            <a:endParaRPr lang="en-US" altLang="en-US" sz="1600" dirty="0">
              <a:latin typeface="Times New Roman" panose="02020603050405020304" pitchFamily="18" charset="0"/>
              <a:cs typeface="Times New Roman" panose="02020603050405020304" pitchFamily="18" charset="0"/>
            </a:endParaRPr>
          </a:p>
          <a:p>
            <a:pPr marL="0" indent="0" algn="r">
              <a:buNone/>
              <a:defRPr/>
            </a:pPr>
            <a:endParaRPr lang="en-US" altLang="en-US" sz="1600" dirty="0">
              <a:latin typeface="Times New Roman" panose="02020603050405020304" pitchFamily="18" charset="0"/>
              <a:cs typeface="Times New Roman" panose="02020603050405020304" pitchFamily="18" charset="0"/>
            </a:endParaRPr>
          </a:p>
          <a:p>
            <a:pPr marL="0" indent="0" algn="r">
              <a:buNone/>
              <a:defRPr/>
            </a:pPr>
            <a:endParaRPr lang="en-US" altLang="en-US" sz="1600" dirty="0">
              <a:latin typeface="Times New Roman" panose="02020603050405020304" pitchFamily="18" charset="0"/>
              <a:cs typeface="Times New Roman" panose="02020603050405020304" pitchFamily="18" charset="0"/>
            </a:endParaRPr>
          </a:p>
          <a:p>
            <a:pPr marL="0" indent="0" algn="r">
              <a:buNone/>
              <a:defRPr/>
            </a:pPr>
            <a:r>
              <a:rPr lang="en-US" altLang="en-US" sz="1600" dirty="0">
                <a:latin typeface="Times New Roman" panose="02020603050405020304" pitchFamily="18" charset="0"/>
                <a:cs typeface="Times New Roman" panose="02020603050405020304" pitchFamily="18" charset="0"/>
              </a:rPr>
              <a:t>(That’s enough about ordinances.)</a:t>
            </a:r>
          </a:p>
          <a:p>
            <a:pPr indent="-457200">
              <a:buFont typeface="Wingdings" panose="05000000000000000000" pitchFamily="2" charset="2"/>
              <a:buChar char="ü"/>
              <a:defRPr/>
            </a:pPr>
            <a:endParaRPr lang="en-US" altLang="en-US" sz="2600" dirty="0"/>
          </a:p>
          <a:p>
            <a:pPr indent="-457200">
              <a:buFont typeface="Wingdings" panose="05000000000000000000" pitchFamily="2" charset="2"/>
              <a:buChar char="ü"/>
              <a:defRPr/>
            </a:pPr>
            <a:endParaRPr lang="en-US" altLang="en-US" sz="2600" dirty="0"/>
          </a:p>
          <a:p>
            <a:pPr indent="-457200">
              <a:buFont typeface="Wingdings" panose="05000000000000000000" pitchFamily="2" charset="2"/>
              <a:buChar char="ü"/>
              <a:defRPr/>
            </a:pPr>
            <a:endParaRPr lang="en-US" altLang="en-US" sz="2600" dirty="0"/>
          </a:p>
          <a:p>
            <a:pPr indent="-457200">
              <a:buFont typeface="Wingdings" panose="05000000000000000000" pitchFamily="2" charset="2"/>
              <a:buChar char="ü"/>
              <a:defRPr/>
            </a:pPr>
            <a:endParaRPr lang="en-US" altLang="en-US" sz="2600" dirty="0"/>
          </a:p>
          <a:p>
            <a:pPr indent="-457200">
              <a:buFont typeface="Wingdings" panose="05000000000000000000" pitchFamily="2" charset="2"/>
              <a:buChar char="ü"/>
              <a:defRPr/>
            </a:pPr>
            <a:endParaRPr lang="en-US" altLang="en-US" sz="2600" dirty="0"/>
          </a:p>
          <a:p>
            <a:pPr indent="-457200">
              <a:buFont typeface="Wingdings" panose="05000000000000000000" pitchFamily="2" charset="2"/>
              <a:buChar char="ü"/>
              <a:defRPr/>
            </a:pPr>
            <a:endParaRPr lang="en-US" altLang="en-US" sz="26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D4E4F5-0E0A-4443-B9DA-31EB54A3FDE2}"/>
              </a:ext>
            </a:extLst>
          </p:cNvPr>
          <p:cNvSpPr>
            <a:spLocks noGrp="1"/>
          </p:cNvSpPr>
          <p:nvPr>
            <p:ph idx="1"/>
          </p:nvPr>
        </p:nvSpPr>
        <p:spPr>
          <a:xfrm>
            <a:off x="926545" y="1210490"/>
            <a:ext cx="10899695" cy="4880247"/>
          </a:xfrm>
        </p:spPr>
        <p:txBody>
          <a:bodyPr rtlCol="0" anchor="ctr">
            <a:normAutofit/>
          </a:bodyPr>
          <a:lstStyle/>
          <a:p>
            <a:pPr marL="114300">
              <a:spcBef>
                <a:spcPts val="580"/>
              </a:spcBef>
              <a:buNone/>
              <a:defRPr/>
            </a:pPr>
            <a:endParaRPr lang="en-US" sz="2400" dirty="0"/>
          </a:p>
          <a:p>
            <a:pPr marL="342900" indent="-457200">
              <a:spcBef>
                <a:spcPts val="580"/>
              </a:spcBef>
              <a:buFont typeface="Wingdings" panose="05000000000000000000" pitchFamily="2" charset="2"/>
              <a:buChar char="§"/>
              <a:defRPr/>
            </a:pPr>
            <a:r>
              <a:rPr lang="en-US" b="1" dirty="0">
                <a:latin typeface="Times New Roman" panose="02020603050405020304" pitchFamily="18" charset="0"/>
                <a:cs typeface="Times New Roman" panose="02020603050405020304" pitchFamily="18" charset="0"/>
              </a:rPr>
              <a:t>Vision: </a:t>
            </a:r>
          </a:p>
          <a:p>
            <a:pPr marL="1028700" lvl="3">
              <a:spcBef>
                <a:spcPts val="580"/>
              </a:spcBef>
              <a:buFont typeface="Wingdings" panose="05000000000000000000" pitchFamily="2" charset="2"/>
              <a:buChar char="§"/>
              <a:defRPr/>
            </a:pPr>
            <a:r>
              <a:rPr lang="en-US" sz="2600" dirty="0">
                <a:latin typeface="Times New Roman" panose="02020603050405020304" pitchFamily="18" charset="0"/>
                <a:cs typeface="Times New Roman" panose="02020603050405020304" pitchFamily="18" charset="0"/>
              </a:rPr>
              <a:t>What does the District strive to be?</a:t>
            </a:r>
          </a:p>
          <a:p>
            <a:pPr marL="1028700" lvl="3">
              <a:spcBef>
                <a:spcPts val="580"/>
              </a:spcBef>
              <a:buFont typeface="Wingdings" panose="05000000000000000000" pitchFamily="2" charset="2"/>
              <a:buChar char="§"/>
              <a:defRPr/>
            </a:pPr>
            <a:r>
              <a:rPr lang="en-US" sz="2600" dirty="0">
                <a:latin typeface="Times New Roman" panose="02020603050405020304" pitchFamily="18" charset="0"/>
                <a:cs typeface="Times New Roman" panose="02020603050405020304" pitchFamily="18" charset="0"/>
              </a:rPr>
              <a:t>How do we want to be seen?</a:t>
            </a:r>
          </a:p>
          <a:p>
            <a:pPr marL="342900" indent="-457200">
              <a:spcBef>
                <a:spcPts val="580"/>
              </a:spcBef>
              <a:buFont typeface="Wingdings" panose="05000000000000000000" pitchFamily="2" charset="2"/>
              <a:buChar char="§"/>
              <a:defRPr/>
            </a:pPr>
            <a:r>
              <a:rPr lang="en-US" b="1" dirty="0">
                <a:latin typeface="Times New Roman" panose="02020603050405020304" pitchFamily="18" charset="0"/>
                <a:cs typeface="Times New Roman" panose="02020603050405020304" pitchFamily="18" charset="0"/>
              </a:rPr>
              <a:t>Mission:</a:t>
            </a:r>
          </a:p>
          <a:p>
            <a:pPr lvl="2">
              <a:spcBef>
                <a:spcPts val="580"/>
              </a:spcBef>
              <a:buFont typeface="Wingdings" panose="05000000000000000000" pitchFamily="2" charset="2"/>
              <a:buChar char="§"/>
              <a:defRPr/>
            </a:pPr>
            <a:r>
              <a:rPr lang="en-US" sz="2600" dirty="0">
                <a:latin typeface="Times New Roman" panose="02020603050405020304" pitchFamily="18" charset="0"/>
                <a:cs typeface="Times New Roman" panose="02020603050405020304" pitchFamily="18" charset="0"/>
              </a:rPr>
              <a:t>Why does the District exist? </a:t>
            </a:r>
          </a:p>
          <a:p>
            <a:pPr lvl="2">
              <a:spcBef>
                <a:spcPts val="580"/>
              </a:spcBef>
              <a:buFont typeface="Wingdings" panose="05000000000000000000" pitchFamily="2" charset="2"/>
              <a:buChar char="§"/>
              <a:defRPr/>
            </a:pPr>
            <a:r>
              <a:rPr lang="en-US" sz="2600" dirty="0">
                <a:latin typeface="Times New Roman" panose="02020603050405020304" pitchFamily="18" charset="0"/>
                <a:cs typeface="Times New Roman" panose="02020603050405020304" pitchFamily="18" charset="0"/>
              </a:rPr>
              <a:t>What services do we provide?</a:t>
            </a:r>
          </a:p>
          <a:p>
            <a:pPr marL="342900" indent="-457200">
              <a:spcBef>
                <a:spcPts val="580"/>
              </a:spcBef>
              <a:buFont typeface="Wingdings" panose="05000000000000000000" pitchFamily="2" charset="2"/>
              <a:buChar char="§"/>
              <a:defRPr/>
            </a:pPr>
            <a:r>
              <a:rPr lang="en-US" b="1" dirty="0">
                <a:latin typeface="Times New Roman" panose="02020603050405020304" pitchFamily="18" charset="0"/>
                <a:cs typeface="Times New Roman" panose="02020603050405020304" pitchFamily="18" charset="0"/>
              </a:rPr>
              <a:t>Values: </a:t>
            </a:r>
          </a:p>
          <a:p>
            <a:pPr marL="1028700" lvl="3">
              <a:spcBef>
                <a:spcPts val="580"/>
              </a:spcBef>
              <a:buFont typeface="Wingdings" panose="05000000000000000000" pitchFamily="2" charset="2"/>
              <a:buChar char="§"/>
              <a:defRPr/>
            </a:pPr>
            <a:r>
              <a:rPr lang="en-US" sz="2600" dirty="0">
                <a:latin typeface="Times New Roman" panose="02020603050405020304" pitchFamily="18" charset="0"/>
                <a:cs typeface="Times New Roman" panose="02020603050405020304" pitchFamily="18" charset="0"/>
              </a:rPr>
              <a:t>What are our guiding principles?</a:t>
            </a:r>
          </a:p>
          <a:p>
            <a:pPr marL="1028700" lvl="3">
              <a:spcBef>
                <a:spcPts val="580"/>
              </a:spcBef>
              <a:buFont typeface="Wingdings" panose="05000000000000000000" pitchFamily="2" charset="2"/>
              <a:buChar char="§"/>
              <a:defRPr/>
            </a:pPr>
            <a:r>
              <a:rPr lang="en-US" sz="2600" dirty="0">
                <a:latin typeface="Times New Roman" panose="02020603050405020304" pitchFamily="18" charset="0"/>
                <a:cs typeface="Times New Roman" panose="02020603050405020304" pitchFamily="18" charset="0"/>
              </a:rPr>
              <a:t>What are our standards for conduct and ethics?</a:t>
            </a:r>
          </a:p>
          <a:p>
            <a:pPr marL="274320" indent="-274320">
              <a:spcBef>
                <a:spcPts val="580"/>
              </a:spcBef>
              <a:defRPr/>
            </a:pPr>
            <a:endParaRPr lang="en-US" sz="2400" dirty="0"/>
          </a:p>
        </p:txBody>
      </p:sp>
      <p:sp>
        <p:nvSpPr>
          <p:cNvPr id="4" name="Title 3">
            <a:extLst>
              <a:ext uri="{FF2B5EF4-FFF2-40B4-BE49-F238E27FC236}">
                <a16:creationId xmlns:a16="http://schemas.microsoft.com/office/drawing/2014/main" id="{A3686BFD-02E9-4429-98D6-2993DE6B40FD}"/>
              </a:ext>
            </a:extLst>
          </p:cNvPr>
          <p:cNvSpPr>
            <a:spLocks noGrp="1"/>
          </p:cNvSpPr>
          <p:nvPr>
            <p:ph type="title"/>
          </p:nvPr>
        </p:nvSpPr>
        <p:spPr/>
        <p:txBody>
          <a:bodyPr/>
          <a:lstStyle/>
          <a:p>
            <a:r>
              <a:rPr lang="en-US" dirty="0">
                <a:solidFill>
                  <a:schemeClr val="accent1">
                    <a:lumMod val="50000"/>
                  </a:schemeClr>
                </a:solidFill>
                <a:latin typeface="Times New Roman" panose="02020603050405020304" pitchFamily="18" charset="0"/>
                <a:cs typeface="Times New Roman" panose="02020603050405020304" pitchFamily="18" charset="0"/>
              </a:rPr>
              <a:t>Board Vision, Mission and Values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Content Placeholder 2">
            <a:extLst>
              <a:ext uri="{FF2B5EF4-FFF2-40B4-BE49-F238E27FC236}">
                <a16:creationId xmlns:a16="http://schemas.microsoft.com/office/drawing/2014/main" id="{9DAFD119-8B2A-4186-A2EB-9ABF392190C2}"/>
              </a:ext>
            </a:extLst>
          </p:cNvPr>
          <p:cNvSpPr>
            <a:spLocks noGrp="1" noChangeArrowheads="1"/>
          </p:cNvSpPr>
          <p:nvPr>
            <p:ph idx="1"/>
          </p:nvPr>
        </p:nvSpPr>
        <p:spPr>
          <a:xfrm>
            <a:off x="838200" y="1455557"/>
            <a:ext cx="10716815" cy="4635735"/>
          </a:xfrm>
        </p:spPr>
        <p:txBody>
          <a:bodyPr anchor="ctr">
            <a:normAutofit lnSpcReduction="10000"/>
          </a:bodyPr>
          <a:lstStyle/>
          <a:p>
            <a:pPr marL="0" indent="0">
              <a:buNone/>
              <a:defRPr/>
            </a:pPr>
            <a:endParaRPr lang="en-US" altLang="en-US" sz="2600" b="1" dirty="0">
              <a:latin typeface="Times New Roman" panose="02020603050405020304" pitchFamily="18" charset="0"/>
              <a:cs typeface="Times New Roman" panose="02020603050405020304" pitchFamily="18" charset="0"/>
            </a:endParaRPr>
          </a:p>
          <a:p>
            <a:pPr marL="0" indent="0">
              <a:buNone/>
              <a:defRPr/>
            </a:pPr>
            <a:r>
              <a:rPr lang="en-US" altLang="en-US" b="1" dirty="0">
                <a:latin typeface="Times New Roman" panose="02020603050405020304" pitchFamily="18" charset="0"/>
                <a:cs typeface="Times New Roman" panose="02020603050405020304" pitchFamily="18" charset="0"/>
              </a:rPr>
              <a:t>Board members should:</a:t>
            </a:r>
          </a:p>
          <a:p>
            <a:pPr marL="0" indent="0">
              <a:buNone/>
              <a:defRPr/>
            </a:pPr>
            <a:endParaRPr lang="en-US" altLang="en-US" sz="2600" b="1" dirty="0">
              <a:latin typeface="Times New Roman" panose="02020603050405020304" pitchFamily="18" charset="0"/>
              <a:cs typeface="Times New Roman" panose="02020603050405020304" pitchFamily="18" charset="0"/>
            </a:endParaRPr>
          </a:p>
          <a:p>
            <a:pPr lvl="1" eaLnBrk="1" hangingPunct="1">
              <a:buFont typeface="Wingdings" panose="05000000000000000000" pitchFamily="2" charset="2"/>
              <a:buChar char="§"/>
              <a:defRPr/>
            </a:pPr>
            <a:r>
              <a:rPr lang="en-US" altLang="en-US" sz="2600" dirty="0">
                <a:latin typeface="Times New Roman" panose="02020603050405020304" pitchFamily="18" charset="0"/>
                <a:cs typeface="Times New Roman" panose="02020603050405020304" pitchFamily="18" charset="0"/>
              </a:rPr>
              <a:t>Be prepared and informed.</a:t>
            </a:r>
          </a:p>
          <a:p>
            <a:pPr lvl="1" eaLnBrk="1" hangingPunct="1">
              <a:buFont typeface="Wingdings" panose="05000000000000000000" pitchFamily="2" charset="2"/>
              <a:buChar char="§"/>
              <a:defRPr/>
            </a:pPr>
            <a:r>
              <a:rPr lang="en-US" altLang="en-US" sz="2600" dirty="0">
                <a:latin typeface="Times New Roman" panose="02020603050405020304" pitchFamily="18" charset="0"/>
                <a:cs typeface="Times New Roman" panose="02020603050405020304" pitchFamily="18" charset="0"/>
              </a:rPr>
              <a:t>Be honest and courteous.</a:t>
            </a:r>
          </a:p>
          <a:p>
            <a:pPr lvl="1" eaLnBrk="1" hangingPunct="1">
              <a:buFont typeface="Wingdings" panose="05000000000000000000" pitchFamily="2" charset="2"/>
              <a:buChar char="§"/>
              <a:defRPr/>
            </a:pPr>
            <a:r>
              <a:rPr lang="en-US" altLang="en-US" sz="2600" dirty="0">
                <a:latin typeface="Times New Roman" panose="02020603050405020304" pitchFamily="18" charset="0"/>
                <a:cs typeface="Times New Roman" panose="02020603050405020304" pitchFamily="18" charset="0"/>
              </a:rPr>
              <a:t>Be respectful of each other and the District.</a:t>
            </a:r>
          </a:p>
          <a:p>
            <a:pPr lvl="1" eaLnBrk="1" hangingPunct="1">
              <a:buFont typeface="Wingdings" panose="05000000000000000000" pitchFamily="2" charset="2"/>
              <a:buChar char="§"/>
              <a:defRPr/>
            </a:pPr>
            <a:r>
              <a:rPr lang="en-US" altLang="en-US" sz="2600" dirty="0">
                <a:latin typeface="Times New Roman" panose="02020603050405020304" pitchFamily="18" charset="0"/>
                <a:cs typeface="Times New Roman" panose="02020603050405020304" pitchFamily="18" charset="0"/>
              </a:rPr>
              <a:t>Be on time.</a:t>
            </a:r>
          </a:p>
          <a:p>
            <a:pPr lvl="1" eaLnBrk="1" hangingPunct="1">
              <a:buFont typeface="Wingdings" panose="05000000000000000000" pitchFamily="2" charset="2"/>
              <a:buChar char="§"/>
              <a:defRPr/>
            </a:pPr>
            <a:r>
              <a:rPr lang="en-US" altLang="en-US" sz="2600" dirty="0">
                <a:latin typeface="Times New Roman" panose="02020603050405020304" pitchFamily="18" charset="0"/>
                <a:cs typeface="Times New Roman" panose="02020603050405020304" pitchFamily="18" charset="0"/>
              </a:rPr>
              <a:t>Be friendly.</a:t>
            </a:r>
          </a:p>
          <a:p>
            <a:pPr lvl="1" eaLnBrk="1" hangingPunct="1">
              <a:buFont typeface="Wingdings" panose="05000000000000000000" pitchFamily="2" charset="2"/>
              <a:buChar char="§"/>
              <a:defRPr/>
            </a:pPr>
            <a:r>
              <a:rPr lang="en-US" altLang="en-US" sz="2600" dirty="0">
                <a:latin typeface="Times New Roman" panose="02020603050405020304" pitchFamily="18" charset="0"/>
                <a:cs typeface="Times New Roman" panose="02020603050405020304" pitchFamily="18" charset="0"/>
              </a:rPr>
              <a:t>Be courageous.</a:t>
            </a:r>
          </a:p>
          <a:p>
            <a:pPr lvl="1" eaLnBrk="1" hangingPunct="1">
              <a:buFont typeface="Wingdings" panose="05000000000000000000" pitchFamily="2" charset="2"/>
              <a:buChar char="§"/>
              <a:defRPr/>
            </a:pPr>
            <a:r>
              <a:rPr lang="en-US" altLang="en-US" sz="2600" dirty="0">
                <a:latin typeface="Times New Roman" panose="02020603050405020304" pitchFamily="18" charset="0"/>
                <a:cs typeface="Times New Roman" panose="02020603050405020304" pitchFamily="18" charset="0"/>
              </a:rPr>
              <a:t>Represent the board’s position/action.</a:t>
            </a:r>
          </a:p>
          <a:p>
            <a:pPr lvl="1" eaLnBrk="1" hangingPunct="1">
              <a:buFont typeface="Wingdings" panose="05000000000000000000" pitchFamily="2" charset="2"/>
              <a:buChar char="§"/>
              <a:defRPr/>
            </a:pPr>
            <a:r>
              <a:rPr lang="en-US" altLang="en-US" sz="2600" dirty="0">
                <a:latin typeface="Times New Roman" panose="02020603050405020304" pitchFamily="18" charset="0"/>
                <a:cs typeface="Times New Roman" panose="02020603050405020304" pitchFamily="18" charset="0"/>
              </a:rPr>
              <a:t>Understand your and others’ roles and responsibilities.</a:t>
            </a:r>
          </a:p>
          <a:p>
            <a:pPr eaLnBrk="1" hangingPunct="1">
              <a:defRPr/>
            </a:pPr>
            <a:endParaRPr lang="en-US" altLang="en-US" sz="2400" dirty="0"/>
          </a:p>
          <a:p>
            <a:pPr eaLnBrk="1" hangingPunct="1">
              <a:defRPr/>
            </a:pPr>
            <a:endParaRPr lang="en-US" altLang="en-US" sz="2400" dirty="0"/>
          </a:p>
        </p:txBody>
      </p:sp>
      <p:sp>
        <p:nvSpPr>
          <p:cNvPr id="3" name="Title 2">
            <a:extLst>
              <a:ext uri="{FF2B5EF4-FFF2-40B4-BE49-F238E27FC236}">
                <a16:creationId xmlns:a16="http://schemas.microsoft.com/office/drawing/2014/main" id="{6650C7AE-3ED4-4306-8298-896518F3EABC}"/>
              </a:ext>
            </a:extLst>
          </p:cNvPr>
          <p:cNvSpPr>
            <a:spLocks noGrp="1"/>
          </p:cNvSpPr>
          <p:nvPr>
            <p:ph type="title"/>
          </p:nvPr>
        </p:nvSpPr>
        <p:spPr/>
        <p:txBody>
          <a:bodyPr/>
          <a:lstStyle/>
          <a:p>
            <a:r>
              <a:rPr lang="en-US" dirty="0">
                <a:solidFill>
                  <a:schemeClr val="accent1">
                    <a:lumMod val="50000"/>
                  </a:schemeClr>
                </a:solidFill>
                <a:latin typeface="Times New Roman" panose="02020603050405020304" pitchFamily="18" charset="0"/>
                <a:cs typeface="Times New Roman" panose="02020603050405020304" pitchFamily="18" charset="0"/>
              </a:rPr>
              <a:t>Board Member Expectations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0DB34018-38BE-470A-9DAD-E7436A9C4458}"/>
              </a:ext>
            </a:extLst>
          </p:cNvPr>
          <p:cNvSpPr>
            <a:spLocks noGrp="1" noChangeArrowheads="1"/>
          </p:cNvSpPr>
          <p:nvPr>
            <p:ph idx="1"/>
          </p:nvPr>
        </p:nvSpPr>
        <p:spPr>
          <a:xfrm>
            <a:off x="2781471" y="828804"/>
            <a:ext cx="6377769" cy="4555180"/>
          </a:xfrm>
        </p:spPr>
        <p:txBody>
          <a:bodyPr anchor="ctr">
            <a:normAutofit/>
          </a:bodyPr>
          <a:lstStyle/>
          <a:p>
            <a:pPr eaLnBrk="1" hangingPunct="1">
              <a:buClr>
                <a:schemeClr val="tx2"/>
              </a:buClr>
              <a:buFont typeface="Wingdings" panose="05000000000000000000" pitchFamily="2" charset="2"/>
              <a:buChar char="Ø"/>
            </a:pPr>
            <a:r>
              <a:rPr lang="en-US" altLang="en-US" sz="4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4400"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Authority of the District</a:t>
            </a:r>
          </a:p>
          <a:p>
            <a:pPr eaLnBrk="1" hangingPunct="1">
              <a:buClr>
                <a:schemeClr val="tx2"/>
              </a:buClr>
              <a:buFont typeface="Wingdings" panose="05000000000000000000" pitchFamily="2" charset="2"/>
              <a:buChar char="Ø"/>
            </a:pPr>
            <a:r>
              <a:rPr lang="en-US" altLang="en-US" sz="4400"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Authority of the Board</a:t>
            </a:r>
          </a:p>
          <a:p>
            <a:pPr eaLnBrk="1" hangingPunct="1">
              <a:buClr>
                <a:schemeClr val="tx2"/>
              </a:buClr>
              <a:buFont typeface="Wingdings" panose="05000000000000000000" pitchFamily="2" charset="2"/>
              <a:buChar char="Ø"/>
            </a:pPr>
            <a:r>
              <a:rPr lang="en-US" altLang="en-US" sz="4400"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Sovereign immunity</a:t>
            </a:r>
            <a:r>
              <a:rPr lang="en-US" altLang="en-US" sz="3200" dirty="0">
                <a:solidFill>
                  <a:schemeClr val="accent1">
                    <a:lumMod val="50000"/>
                  </a:schemeClr>
                </a:solidFill>
              </a:rPr>
              <a:t>	</a:t>
            </a:r>
          </a:p>
          <a:p>
            <a:pPr eaLnBrk="1" hangingPunct="1">
              <a:buClr>
                <a:schemeClr val="folHlink"/>
              </a:buClr>
              <a:buFont typeface="Wingdings" panose="05000000000000000000" pitchFamily="2" charset="2"/>
              <a:buChar char="Ø"/>
            </a:pPr>
            <a:endParaRPr lang="en-US" alt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838200" y="1027906"/>
            <a:ext cx="11127377" cy="4930246"/>
          </a:xfrm>
        </p:spPr>
        <p:txBody>
          <a:bodyPr anchor="ctr">
            <a:normAutofit lnSpcReduction="10000"/>
          </a:bodyPr>
          <a:lstStyle/>
          <a:p>
            <a:pPr marL="0" indent="0">
              <a:buNone/>
              <a:defRPr/>
            </a:pPr>
            <a:endParaRPr lang="en-US" altLang="en-US" b="1" dirty="0">
              <a:latin typeface="Times New Roman" panose="02020603050405020304" pitchFamily="18" charset="0"/>
              <a:cs typeface="Times New Roman" panose="02020603050405020304" pitchFamily="18" charset="0"/>
            </a:endParaRPr>
          </a:p>
          <a:p>
            <a:pPr marL="0" indent="0">
              <a:buNone/>
              <a:defRPr/>
            </a:pPr>
            <a:endParaRPr lang="en-US" altLang="en-US" b="1" dirty="0">
              <a:latin typeface="Times New Roman" panose="02020603050405020304" pitchFamily="18" charset="0"/>
              <a:cs typeface="Times New Roman" panose="02020603050405020304" pitchFamily="18" charset="0"/>
            </a:endParaRPr>
          </a:p>
          <a:p>
            <a:pPr marL="0" indent="0">
              <a:buNone/>
              <a:defRPr/>
            </a:pPr>
            <a:r>
              <a:rPr lang="en-US" altLang="en-US" b="1" dirty="0">
                <a:latin typeface="Times New Roman" panose="02020603050405020304" pitchFamily="18" charset="0"/>
                <a:cs typeface="Times New Roman" panose="02020603050405020304" pitchFamily="18" charset="0"/>
              </a:rPr>
              <a:t>The CEO/Manager should be expected to:</a:t>
            </a:r>
          </a:p>
          <a:p>
            <a:pPr marL="0" indent="0">
              <a:buNone/>
              <a:defRPr/>
            </a:pPr>
            <a:endParaRPr lang="en-US" altLang="en-US" b="1" dirty="0">
              <a:latin typeface="Times New Roman" panose="02020603050405020304" pitchFamily="18" charset="0"/>
              <a:cs typeface="Times New Roman" panose="02020603050405020304" pitchFamily="18" charset="0"/>
            </a:endParaRPr>
          </a:p>
          <a:p>
            <a:pPr lvl="1" eaLnBrk="1" hangingPunct="1">
              <a:buFont typeface="Wingdings" panose="05000000000000000000" pitchFamily="2" charset="2"/>
              <a:buChar char="§"/>
              <a:defRPr/>
            </a:pPr>
            <a:r>
              <a:rPr lang="en-US" altLang="en-US" sz="2600" dirty="0">
                <a:latin typeface="Times New Roman" panose="02020603050405020304" pitchFamily="18" charset="0"/>
                <a:cs typeface="Times New Roman" panose="02020603050405020304" pitchFamily="18" charset="0"/>
              </a:rPr>
              <a:t>Be prepared and informed.</a:t>
            </a:r>
          </a:p>
          <a:p>
            <a:pPr lvl="1" eaLnBrk="1" hangingPunct="1">
              <a:buFont typeface="Wingdings" panose="05000000000000000000" pitchFamily="2" charset="2"/>
              <a:buChar char="§"/>
              <a:defRPr/>
            </a:pPr>
            <a:r>
              <a:rPr lang="en-US" altLang="en-US" sz="2600" dirty="0">
                <a:latin typeface="Times New Roman" panose="02020603050405020304" pitchFamily="18" charset="0"/>
                <a:cs typeface="Times New Roman" panose="02020603050405020304" pitchFamily="18" charset="0"/>
              </a:rPr>
              <a:t>Provide options.</a:t>
            </a:r>
          </a:p>
          <a:p>
            <a:pPr lvl="1" eaLnBrk="1" hangingPunct="1">
              <a:buFont typeface="Wingdings" panose="05000000000000000000" pitchFamily="2" charset="2"/>
              <a:buChar char="§"/>
              <a:defRPr/>
            </a:pPr>
            <a:r>
              <a:rPr lang="en-US" altLang="en-US" sz="2600" dirty="0">
                <a:latin typeface="Times New Roman" panose="02020603050405020304" pitchFamily="18" charset="0"/>
                <a:cs typeface="Times New Roman" panose="02020603050405020304" pitchFamily="18" charset="0"/>
              </a:rPr>
              <a:t>Make recommendations.</a:t>
            </a:r>
          </a:p>
          <a:p>
            <a:pPr lvl="1" eaLnBrk="1" hangingPunct="1">
              <a:buFont typeface="Wingdings" panose="05000000000000000000" pitchFamily="2" charset="2"/>
              <a:buChar char="§"/>
              <a:defRPr/>
            </a:pPr>
            <a:r>
              <a:rPr lang="en-US" altLang="en-US" sz="2600" dirty="0">
                <a:latin typeface="Times New Roman" panose="02020603050405020304" pitchFamily="18" charset="0"/>
                <a:cs typeface="Times New Roman" panose="02020603050405020304" pitchFamily="18" charset="0"/>
              </a:rPr>
              <a:t>Provide organized board packets.</a:t>
            </a:r>
          </a:p>
          <a:p>
            <a:pPr lvl="1" eaLnBrk="1" hangingPunct="1">
              <a:buFont typeface="Wingdings" panose="05000000000000000000" pitchFamily="2" charset="2"/>
              <a:buChar char="§"/>
              <a:defRPr/>
            </a:pPr>
            <a:r>
              <a:rPr lang="en-US" altLang="en-US" sz="2600" dirty="0">
                <a:latin typeface="Times New Roman" panose="02020603050405020304" pitchFamily="18" charset="0"/>
                <a:cs typeface="Times New Roman" panose="02020603050405020304" pitchFamily="18" charset="0"/>
              </a:rPr>
              <a:t>Communicate; no surprises.</a:t>
            </a:r>
          </a:p>
          <a:p>
            <a:pPr lvl="1" eaLnBrk="1" hangingPunct="1">
              <a:buFont typeface="Wingdings" panose="05000000000000000000" pitchFamily="2" charset="2"/>
              <a:buChar char="§"/>
              <a:defRPr/>
            </a:pPr>
            <a:r>
              <a:rPr lang="en-US" altLang="en-US" sz="2600" dirty="0">
                <a:latin typeface="Times New Roman" panose="02020603050405020304" pitchFamily="18" charset="0"/>
                <a:cs typeface="Times New Roman" panose="02020603050405020304" pitchFamily="18" charset="0"/>
              </a:rPr>
              <a:t>Be honest.</a:t>
            </a:r>
          </a:p>
          <a:p>
            <a:pPr lvl="1" eaLnBrk="1" hangingPunct="1">
              <a:buFont typeface="Wingdings" panose="05000000000000000000" pitchFamily="2" charset="2"/>
              <a:buChar char="§"/>
              <a:defRPr/>
            </a:pPr>
            <a:r>
              <a:rPr lang="en-US" altLang="en-US" sz="2600" dirty="0">
                <a:latin typeface="Times New Roman" panose="02020603050405020304" pitchFamily="18" charset="0"/>
                <a:cs typeface="Times New Roman" panose="02020603050405020304" pitchFamily="18" charset="0"/>
              </a:rPr>
              <a:t>Be friendly.</a:t>
            </a:r>
          </a:p>
          <a:p>
            <a:pPr lvl="1" eaLnBrk="1" hangingPunct="1">
              <a:buFont typeface="Wingdings" panose="05000000000000000000" pitchFamily="2" charset="2"/>
              <a:buChar char="§"/>
              <a:defRPr/>
            </a:pPr>
            <a:r>
              <a:rPr lang="en-US" altLang="en-US" sz="2600" dirty="0">
                <a:latin typeface="Times New Roman" panose="02020603050405020304" pitchFamily="18" charset="0"/>
                <a:cs typeface="Times New Roman" panose="02020603050405020304" pitchFamily="18" charset="0"/>
              </a:rPr>
              <a:t>Represent the board’s actions.</a:t>
            </a:r>
          </a:p>
          <a:p>
            <a:pPr eaLnBrk="1" hangingPunct="1">
              <a:defRPr/>
            </a:pPr>
            <a:endParaRPr lang="en-US" altLang="en-US" sz="2400" dirty="0"/>
          </a:p>
        </p:txBody>
      </p:sp>
      <p:sp>
        <p:nvSpPr>
          <p:cNvPr id="3" name="Title 2">
            <a:extLst>
              <a:ext uri="{FF2B5EF4-FFF2-40B4-BE49-F238E27FC236}">
                <a16:creationId xmlns:a16="http://schemas.microsoft.com/office/drawing/2014/main" id="{39FE4AF5-9F63-497E-8A79-1DBF48B7EDCC}"/>
              </a:ext>
            </a:extLst>
          </p:cNvPr>
          <p:cNvSpPr>
            <a:spLocks noGrp="1"/>
          </p:cNvSpPr>
          <p:nvPr>
            <p:ph type="title"/>
          </p:nvPr>
        </p:nvSpPr>
        <p:spPr>
          <a:xfrm>
            <a:off x="838200" y="365125"/>
            <a:ext cx="10515600" cy="1036955"/>
          </a:xfrm>
        </p:spPr>
        <p:txBody>
          <a:bodyPr/>
          <a:lstStyle/>
          <a:p>
            <a:r>
              <a:rPr lang="en-US" dirty="0">
                <a:solidFill>
                  <a:schemeClr val="accent1">
                    <a:lumMod val="50000"/>
                  </a:schemeClr>
                </a:solidFill>
                <a:latin typeface="Times New Roman" panose="02020603050405020304" pitchFamily="18" charset="0"/>
                <a:cs typeface="Times New Roman" panose="02020603050405020304" pitchFamily="18" charset="0"/>
              </a:rPr>
              <a:t>Board Expectations of CEO/Manager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564D512-87BD-43E5-847F-3D83B28A1CEC}"/>
              </a:ext>
            </a:extLst>
          </p:cNvPr>
          <p:cNvSpPr/>
          <p:nvPr/>
        </p:nvSpPr>
        <p:spPr>
          <a:xfrm>
            <a:off x="1257300" y="2155371"/>
            <a:ext cx="9813472" cy="1600438"/>
          </a:xfrm>
          <a:prstGeom prst="rect">
            <a:avLst/>
          </a:prstGeom>
        </p:spPr>
        <p:txBody>
          <a:bodyPr wrap="square">
            <a:spAutoFit/>
          </a:bodyPr>
          <a:lstStyle/>
          <a:p>
            <a:pPr algn="ctr"/>
            <a:r>
              <a:rPr lang="en-US" altLang="en-US" sz="8000" b="1"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ea typeface="Trebuchet MS" panose="020B0603020202020204" pitchFamily="34" charset="0"/>
                <a:cs typeface="Times New Roman" panose="02020603050405020304" pitchFamily="18" charset="0"/>
              </a:rPr>
              <a:t>Ethics</a:t>
            </a:r>
          </a:p>
          <a:p>
            <a:pPr algn="ctr"/>
            <a:endParaRPr lang="en-US" dirty="0"/>
          </a:p>
        </p:txBody>
      </p:sp>
    </p:spTree>
    <p:extLst>
      <p:ext uri="{BB962C8B-B14F-4D97-AF65-F5344CB8AC3E}">
        <p14:creationId xmlns:p14="http://schemas.microsoft.com/office/powerpoint/2010/main" val="8954411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7902DCCF-F193-4A76-A9F9-C064C18DEC91}"/>
              </a:ext>
            </a:extLst>
          </p:cNvPr>
          <p:cNvSpPr/>
          <p:nvPr/>
        </p:nvSpPr>
        <p:spPr>
          <a:xfrm>
            <a:off x="838200" y="1735773"/>
            <a:ext cx="10813869" cy="3108543"/>
          </a:xfrm>
          <a:prstGeom prst="rect">
            <a:avLst/>
          </a:prstGeom>
        </p:spPr>
        <p:txBody>
          <a:bodyPr wrap="square">
            <a:spAutoFit/>
          </a:bodyPr>
          <a:lstStyle/>
          <a:p>
            <a:pPr>
              <a:defRPr/>
            </a:pPr>
            <a:r>
              <a:rPr lang="en-US" sz="2800" dirty="0">
                <a:solidFill>
                  <a:schemeClr val="tx1">
                    <a:lumMod val="85000"/>
                    <a:lumOff val="15000"/>
                  </a:schemeClr>
                </a:solidFill>
                <a:latin typeface="Times New Roman" panose="02020603050405020304" pitchFamily="18" charset="0"/>
                <a:cs typeface="Times New Roman" panose="02020603050405020304" pitchFamily="18" charset="0"/>
              </a:rPr>
              <a:t>The Oregon Government Ethics Commission (OGEC) is the administrative agency that enforces Oregon’s ethics laws. </a:t>
            </a:r>
          </a:p>
          <a:p>
            <a:pPr>
              <a:buNone/>
              <a:defRPr/>
            </a:pPr>
            <a:endParaRPr lang="en-US" sz="28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2800" dirty="0">
                <a:solidFill>
                  <a:schemeClr val="tx1">
                    <a:lumMod val="85000"/>
                    <a:lumOff val="15000"/>
                  </a:schemeClr>
                </a:solidFill>
                <a:latin typeface="Times New Roman" panose="02020603050405020304" pitchFamily="18" charset="0"/>
                <a:cs typeface="Times New Roman" panose="02020603050405020304" pitchFamily="18" charset="0"/>
              </a:rPr>
              <a:t>OGEC created in 1974 by a state-wide ballot measure following the Watergate scandal.</a:t>
            </a:r>
          </a:p>
          <a:p>
            <a:pPr>
              <a:buNone/>
              <a:defRPr/>
            </a:pPr>
            <a:r>
              <a:rPr lang="en-US" sz="2800" dirty="0">
                <a:solidFill>
                  <a:schemeClr val="tx1">
                    <a:lumMod val="85000"/>
                    <a:lumOff val="15000"/>
                  </a:schemeClr>
                </a:solidFill>
                <a:latin typeface="Times New Roman" panose="02020603050405020304" pitchFamily="18" charset="0"/>
                <a:cs typeface="Times New Roman" panose="02020603050405020304" pitchFamily="18" charset="0"/>
              </a:rPr>
              <a:t> </a:t>
            </a:r>
          </a:p>
          <a:p>
            <a:pPr>
              <a:defRPr/>
            </a:pPr>
            <a:r>
              <a:rPr lang="en-US" sz="2800" dirty="0">
                <a:solidFill>
                  <a:schemeClr val="tx1">
                    <a:lumMod val="85000"/>
                    <a:lumOff val="15000"/>
                  </a:schemeClr>
                </a:solidFill>
                <a:latin typeface="Times New Roman" panose="02020603050405020304" pitchFamily="18" charset="0"/>
                <a:cs typeface="Times New Roman" panose="02020603050405020304" pitchFamily="18" charset="0"/>
              </a:rPr>
              <a:t>Ethics laws for public officials were enacted at the same time.</a:t>
            </a:r>
          </a:p>
        </p:txBody>
      </p:sp>
      <p:sp>
        <p:nvSpPr>
          <p:cNvPr id="4" name="Title 3">
            <a:extLst>
              <a:ext uri="{FF2B5EF4-FFF2-40B4-BE49-F238E27FC236}">
                <a16:creationId xmlns:a16="http://schemas.microsoft.com/office/drawing/2014/main" id="{D85B4FE3-3B06-437C-8FF8-A0EBB1C1EC5C}"/>
              </a:ext>
            </a:extLst>
          </p:cNvPr>
          <p:cNvSpPr>
            <a:spLocks noGrp="1"/>
          </p:cNvSpPr>
          <p:nvPr>
            <p:ph type="title"/>
          </p:nvPr>
        </p:nvSpPr>
        <p:spPr/>
        <p:txBody>
          <a:bodyPr/>
          <a:lstStyle/>
          <a:p>
            <a:r>
              <a:rPr lang="en-US" dirty="0">
                <a:solidFill>
                  <a:schemeClr val="accent1">
                    <a:lumMod val="50000"/>
                  </a:schemeClr>
                </a:solidFill>
                <a:latin typeface="Times New Roman" panose="02020603050405020304" pitchFamily="18" charset="0"/>
                <a:cs typeface="Times New Roman" panose="02020603050405020304" pitchFamily="18" charset="0"/>
              </a:rPr>
              <a:t>Legal Authorities</a:t>
            </a:r>
          </a:p>
        </p:txBody>
      </p:sp>
    </p:spTree>
    <p:extLst>
      <p:ext uri="{BB962C8B-B14F-4D97-AF65-F5344CB8AC3E}">
        <p14:creationId xmlns:p14="http://schemas.microsoft.com/office/powerpoint/2010/main" val="34699058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0"/>
            <a:ext cx="4228757" cy="58941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55EABD54-3B37-4D75-AB9C-4B39056B7410}"/>
              </a:ext>
            </a:extLst>
          </p:cNvPr>
          <p:cNvSpPr/>
          <p:nvPr/>
        </p:nvSpPr>
        <p:spPr>
          <a:xfrm>
            <a:off x="499253" y="1613118"/>
            <a:ext cx="11371172" cy="1384995"/>
          </a:xfrm>
          <a:prstGeom prst="rect">
            <a:avLst/>
          </a:prstGeom>
        </p:spPr>
        <p:txBody>
          <a:bodyPr wrap="square">
            <a:spAutoFit/>
          </a:bodyPr>
          <a:lstStyle/>
          <a:p>
            <a:pPr>
              <a:defRPr/>
            </a:pPr>
            <a:r>
              <a:rPr lang="en-US" sz="2800" dirty="0">
                <a:solidFill>
                  <a:schemeClr val="tx1">
                    <a:lumMod val="85000"/>
                    <a:lumOff val="15000"/>
                  </a:schemeClr>
                </a:solidFill>
                <a:latin typeface="Times New Roman" panose="02020603050405020304" pitchFamily="18" charset="0"/>
                <a:cs typeface="Times New Roman" panose="02020603050405020304" pitchFamily="18" charset="0"/>
              </a:rPr>
              <a:t>Oregon Revised Statutes (“ORS”) Chapter 244.</a:t>
            </a:r>
          </a:p>
          <a:p>
            <a:pPr>
              <a:buNone/>
              <a:defRPr/>
            </a:pPr>
            <a:endParaRPr lang="en-US" sz="28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2800" dirty="0">
                <a:solidFill>
                  <a:schemeClr val="tx1">
                    <a:lumMod val="85000"/>
                    <a:lumOff val="15000"/>
                  </a:schemeClr>
                </a:solidFill>
                <a:latin typeface="Times New Roman" panose="02020603050405020304" pitchFamily="18" charset="0"/>
                <a:cs typeface="Times New Roman" panose="02020603050405020304" pitchFamily="18" charset="0"/>
              </a:rPr>
              <a:t>Oregon Ethics Commission’s Guide for Public Officials.</a:t>
            </a:r>
          </a:p>
        </p:txBody>
      </p:sp>
    </p:spTree>
    <p:extLst>
      <p:ext uri="{BB962C8B-B14F-4D97-AF65-F5344CB8AC3E}">
        <p14:creationId xmlns:p14="http://schemas.microsoft.com/office/powerpoint/2010/main" val="16152619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29539F5-375E-492E-9112-BDB68595D74C}"/>
              </a:ext>
            </a:extLst>
          </p:cNvPr>
          <p:cNvSpPr/>
          <p:nvPr/>
        </p:nvSpPr>
        <p:spPr>
          <a:xfrm>
            <a:off x="787903" y="1366520"/>
            <a:ext cx="10994794" cy="3293209"/>
          </a:xfrm>
          <a:prstGeom prst="rect">
            <a:avLst/>
          </a:prstGeom>
        </p:spPr>
        <p:txBody>
          <a:bodyPr wrap="square">
            <a:spAutoFit/>
          </a:bodyPr>
          <a:lstStyle/>
          <a:p>
            <a:pPr>
              <a:defRPr/>
            </a:pPr>
            <a:endParaRPr lang="en-US" sz="2800" dirty="0">
              <a:solidFill>
                <a:schemeClr val="tx1">
                  <a:lumMod val="85000"/>
                  <a:lumOff val="15000"/>
                </a:schemeClr>
              </a:solidFill>
            </a:endParaRPr>
          </a:p>
          <a:p>
            <a:pPr indent="-457200">
              <a:buFont typeface="Wingdings" panose="05000000000000000000" pitchFamily="2" charset="2"/>
              <a:buChar char="§"/>
              <a:defRPr/>
            </a:pPr>
            <a:r>
              <a:rPr lang="en-US" sz="3600" dirty="0">
                <a:solidFill>
                  <a:schemeClr val="tx1">
                    <a:lumMod val="85000"/>
                    <a:lumOff val="15000"/>
                  </a:schemeClr>
                </a:solidFill>
                <a:latin typeface="Times New Roman" panose="02020603050405020304" pitchFamily="18" charset="0"/>
                <a:cs typeface="Times New Roman" panose="02020603050405020304" pitchFamily="18" charset="0"/>
              </a:rPr>
              <a:t>Not “morals.”</a:t>
            </a:r>
          </a:p>
          <a:p>
            <a:pPr indent="-457200">
              <a:buFont typeface="Wingdings" panose="05000000000000000000" pitchFamily="2" charset="2"/>
              <a:buChar char="§"/>
              <a:defRPr/>
            </a:pPr>
            <a:r>
              <a:rPr lang="en-US" sz="3600" dirty="0">
                <a:solidFill>
                  <a:schemeClr val="tx1">
                    <a:lumMod val="85000"/>
                    <a:lumOff val="15000"/>
                  </a:schemeClr>
                </a:solidFill>
                <a:latin typeface="Times New Roman" panose="02020603050405020304" pitchFamily="18" charset="0"/>
                <a:cs typeface="Times New Roman" panose="02020603050405020304" pitchFamily="18" charset="0"/>
              </a:rPr>
              <a:t>Economic conflicts of interest.</a:t>
            </a:r>
          </a:p>
          <a:p>
            <a:pPr indent="-457200">
              <a:buFont typeface="Wingdings" panose="05000000000000000000" pitchFamily="2" charset="2"/>
              <a:buChar char="§"/>
              <a:defRPr/>
            </a:pPr>
            <a:r>
              <a:rPr lang="en-US" sz="3600" dirty="0">
                <a:solidFill>
                  <a:schemeClr val="tx1">
                    <a:lumMod val="85000"/>
                    <a:lumOff val="15000"/>
                  </a:schemeClr>
                </a:solidFill>
                <a:latin typeface="Times New Roman" panose="02020603050405020304" pitchFamily="18" charset="0"/>
                <a:cs typeface="Times New Roman" panose="02020603050405020304" pitchFamily="18" charset="0"/>
              </a:rPr>
              <a:t>Undue influence.</a:t>
            </a:r>
          </a:p>
          <a:p>
            <a:pPr indent="-457200">
              <a:buFont typeface="Wingdings" panose="05000000000000000000" pitchFamily="2" charset="2"/>
              <a:buChar char="§"/>
              <a:defRPr/>
            </a:pPr>
            <a:r>
              <a:rPr lang="en-US" sz="3600" dirty="0">
                <a:solidFill>
                  <a:schemeClr val="tx1">
                    <a:lumMod val="85000"/>
                    <a:lumOff val="15000"/>
                  </a:schemeClr>
                </a:solidFill>
                <a:latin typeface="Times New Roman" panose="02020603050405020304" pitchFamily="18" charset="0"/>
                <a:cs typeface="Times New Roman" panose="02020603050405020304" pitchFamily="18" charset="0"/>
              </a:rPr>
              <a:t>Use of political office for financial gain.</a:t>
            </a:r>
          </a:p>
          <a:p>
            <a:pPr indent="-457200">
              <a:buFont typeface="Wingdings" panose="05000000000000000000" pitchFamily="2" charset="2"/>
              <a:buChar char="§"/>
              <a:defRPr/>
            </a:pPr>
            <a:r>
              <a:rPr lang="en-US" sz="3600" dirty="0">
                <a:solidFill>
                  <a:schemeClr val="tx1">
                    <a:lumMod val="85000"/>
                    <a:lumOff val="15000"/>
                  </a:schemeClr>
                </a:solidFill>
                <a:latin typeface="Times New Roman" panose="02020603050405020304" pitchFamily="18" charset="0"/>
                <a:cs typeface="Times New Roman" panose="02020603050405020304" pitchFamily="18" charset="0"/>
              </a:rPr>
              <a:t>Public disclosure.</a:t>
            </a:r>
          </a:p>
        </p:txBody>
      </p:sp>
      <p:sp>
        <p:nvSpPr>
          <p:cNvPr id="4" name="Title 3">
            <a:extLst>
              <a:ext uri="{FF2B5EF4-FFF2-40B4-BE49-F238E27FC236}">
                <a16:creationId xmlns:a16="http://schemas.microsoft.com/office/drawing/2014/main" id="{8F3D6736-CFAE-46CC-A158-24BADCCA0A7E}"/>
              </a:ext>
            </a:extLst>
          </p:cNvPr>
          <p:cNvSpPr>
            <a:spLocks noGrp="1"/>
          </p:cNvSpPr>
          <p:nvPr>
            <p:ph type="title"/>
          </p:nvPr>
        </p:nvSpPr>
        <p:spPr/>
        <p:txBody>
          <a:bodyPr/>
          <a:lstStyle/>
          <a:p>
            <a:r>
              <a:rPr lang="en-US" dirty="0">
                <a:solidFill>
                  <a:schemeClr val="accent1">
                    <a:lumMod val="50000"/>
                  </a:schemeClr>
                </a:solidFill>
                <a:latin typeface="Times New Roman" panose="02020603050405020304" pitchFamily="18" charset="0"/>
                <a:cs typeface="Times New Roman" panose="02020603050405020304" pitchFamily="18" charset="0"/>
              </a:rPr>
              <a:t>Scope of Ethics Law</a:t>
            </a:r>
          </a:p>
        </p:txBody>
      </p:sp>
    </p:spTree>
    <p:extLst>
      <p:ext uri="{BB962C8B-B14F-4D97-AF65-F5344CB8AC3E}">
        <p14:creationId xmlns:p14="http://schemas.microsoft.com/office/powerpoint/2010/main" val="26840020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0"/>
            <a:ext cx="4228757" cy="58941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A3A0922A-63EE-441C-B635-4AAA16FF24D2}"/>
              </a:ext>
            </a:extLst>
          </p:cNvPr>
          <p:cNvSpPr/>
          <p:nvPr/>
        </p:nvSpPr>
        <p:spPr>
          <a:xfrm>
            <a:off x="430112" y="320040"/>
            <a:ext cx="11440313" cy="5324535"/>
          </a:xfrm>
          <a:prstGeom prst="rect">
            <a:avLst/>
          </a:prstGeom>
        </p:spPr>
        <p:txBody>
          <a:bodyPr wrap="square">
            <a:spAutoFit/>
          </a:bodyPr>
          <a:lstStyle/>
          <a:p>
            <a:r>
              <a:rPr lang="en-US" altLang="en-US" sz="3200" b="1" dirty="0">
                <a:latin typeface="Times New Roman" panose="02020603050405020304" pitchFamily="18" charset="0"/>
                <a:cs typeface="Times New Roman" panose="02020603050405020304" pitchFamily="18" charset="0"/>
              </a:rPr>
              <a:t>Apply to all public officials and candidates.  </a:t>
            </a:r>
          </a:p>
          <a:p>
            <a:endParaRPr lang="en-US" altLang="en-US" sz="3200" dirty="0">
              <a:latin typeface="Times New Roman" panose="02020603050405020304" pitchFamily="18" charset="0"/>
              <a:cs typeface="Times New Roman" panose="02020603050405020304" pitchFamily="18" charset="0"/>
            </a:endParaRPr>
          </a:p>
          <a:p>
            <a:pPr marL="411163" lvl="1">
              <a:buClr>
                <a:schemeClr val="tx2"/>
              </a:buClr>
            </a:pPr>
            <a:r>
              <a:rPr lang="en-US" altLang="en-US" sz="3200" dirty="0">
                <a:latin typeface="Times New Roman" panose="02020603050405020304" pitchFamily="18" charset="0"/>
                <a:cs typeface="Times New Roman" panose="02020603050405020304" pitchFamily="18" charset="0"/>
              </a:rPr>
              <a:t>“Any person serving the state of Oregon or any of its political subdivisions or any other public body of the state as an elected official, appointed official, employee, agent, irrespective of whether the person is compensated for the services.” ORS 244.020(14). </a:t>
            </a:r>
          </a:p>
          <a:p>
            <a:pPr marL="411163" lvl="1">
              <a:buClr>
                <a:schemeClr val="tx2"/>
              </a:buClr>
            </a:pPr>
            <a:endParaRPr lang="en-US" altLang="en-US" sz="3200" dirty="0">
              <a:latin typeface="Times New Roman" panose="02020603050405020304" pitchFamily="18" charset="0"/>
              <a:cs typeface="Times New Roman" panose="02020603050405020304" pitchFamily="18" charset="0"/>
            </a:endParaRPr>
          </a:p>
          <a:p>
            <a:pPr marL="411163" lvl="1">
              <a:buClr>
                <a:schemeClr val="tx2"/>
              </a:buClr>
            </a:pPr>
            <a:r>
              <a:rPr lang="en-US" altLang="en-US" sz="3200" dirty="0">
                <a:latin typeface="Times New Roman" panose="02020603050405020304" pitchFamily="18" charset="0"/>
                <a:cs typeface="Times New Roman" panose="02020603050405020304" pitchFamily="18" charset="0"/>
              </a:rPr>
              <a:t>Includes current and former board members, employees, volunteers, and candidates for public office.</a:t>
            </a:r>
          </a:p>
          <a:p>
            <a:pPr marL="411163" lvl="1">
              <a:buClr>
                <a:schemeClr val="tx2"/>
              </a:buClr>
            </a:pPr>
            <a:endParaRPr lang="en-US" altLang="en-US" sz="2000" dirty="0"/>
          </a:p>
        </p:txBody>
      </p:sp>
    </p:spTree>
    <p:extLst>
      <p:ext uri="{BB962C8B-B14F-4D97-AF65-F5344CB8AC3E}">
        <p14:creationId xmlns:p14="http://schemas.microsoft.com/office/powerpoint/2010/main" val="11262544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0"/>
            <a:ext cx="4228757" cy="58941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47D290D0-4DF2-4CF9-9A7D-7B390211D690}"/>
              </a:ext>
            </a:extLst>
          </p:cNvPr>
          <p:cNvSpPr/>
          <p:nvPr/>
        </p:nvSpPr>
        <p:spPr>
          <a:xfrm>
            <a:off x="482473" y="438682"/>
            <a:ext cx="11227053" cy="5016758"/>
          </a:xfrm>
          <a:prstGeom prst="rect">
            <a:avLst/>
          </a:prstGeom>
        </p:spPr>
        <p:txBody>
          <a:bodyPr wrap="square">
            <a:spAutoFit/>
          </a:bodyPr>
          <a:lstStyle/>
          <a:p>
            <a:pPr>
              <a:buNone/>
              <a:defRPr/>
            </a:pPr>
            <a:r>
              <a:rPr lang="en-US" altLang="en-US" sz="3200" b="1" dirty="0">
                <a:solidFill>
                  <a:schemeClr val="tx1">
                    <a:lumMod val="85000"/>
                    <a:lumOff val="15000"/>
                  </a:schemeClr>
                </a:solidFill>
                <a:latin typeface="Times New Roman" panose="02020603050405020304" pitchFamily="18" charset="0"/>
                <a:cs typeface="Times New Roman" panose="02020603050405020304" pitchFamily="18" charset="0"/>
              </a:rPr>
              <a:t>Also relatives of public officials:</a:t>
            </a:r>
          </a:p>
          <a:p>
            <a:pPr>
              <a:buNone/>
              <a:defRPr/>
            </a:pPr>
            <a:endParaRPr lang="en-US" altLang="en-US" sz="3200" b="1" dirty="0">
              <a:solidFill>
                <a:schemeClr val="tx1">
                  <a:lumMod val="85000"/>
                  <a:lumOff val="15000"/>
                </a:schemeClr>
              </a:solidFill>
              <a:latin typeface="Times New Roman" panose="02020603050405020304" pitchFamily="18" charset="0"/>
              <a:cs typeface="Times New Roman" panose="02020603050405020304" pitchFamily="18" charset="0"/>
            </a:endParaRPr>
          </a:p>
          <a:p>
            <a:pPr marL="400050" lvl="2">
              <a:defRPr/>
            </a:pPr>
            <a:r>
              <a:rPr lang="en-US" altLang="en-US" sz="3200" dirty="0">
                <a:solidFill>
                  <a:schemeClr val="tx1">
                    <a:lumMod val="85000"/>
                    <a:lumOff val="15000"/>
                  </a:schemeClr>
                </a:solidFill>
                <a:latin typeface="Times New Roman" panose="02020603050405020304" pitchFamily="18" charset="0"/>
                <a:cs typeface="Times New Roman" panose="02020603050405020304" pitchFamily="18" charset="0"/>
              </a:rPr>
              <a:t>Spouse, parent, stepparent, child, sibling, stepsibling, son-in-law, daughter-in-law of the public official, or of the public official’s spouse.  (Now also includes “First Person,” to include the spouse or partner of the Governor).</a:t>
            </a:r>
          </a:p>
          <a:p>
            <a:pPr marL="400050" lvl="2">
              <a:defRPr/>
            </a:pPr>
            <a:endParaRPr lang="en-US" alt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marL="400050" lvl="2">
              <a:defRPr/>
            </a:pPr>
            <a:r>
              <a:rPr lang="en-US" altLang="en-US" sz="3200" dirty="0">
                <a:solidFill>
                  <a:schemeClr val="tx1">
                    <a:lumMod val="85000"/>
                    <a:lumOff val="15000"/>
                  </a:schemeClr>
                </a:solidFill>
                <a:latin typeface="Times New Roman" panose="02020603050405020304" pitchFamily="18" charset="0"/>
                <a:cs typeface="Times New Roman" panose="02020603050405020304" pitchFamily="18" charset="0"/>
              </a:rPr>
              <a:t>Any individual for whom the public official has a legal support obligation; or who benefits financially from the public official’s employment with the public entity. </a:t>
            </a:r>
          </a:p>
        </p:txBody>
      </p:sp>
    </p:spTree>
    <p:extLst>
      <p:ext uri="{BB962C8B-B14F-4D97-AF65-F5344CB8AC3E}">
        <p14:creationId xmlns:p14="http://schemas.microsoft.com/office/powerpoint/2010/main" val="34333965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BCB66764-8A2A-4C19-94B6-283C0E611B24}"/>
              </a:ext>
            </a:extLst>
          </p:cNvPr>
          <p:cNvSpPr/>
          <p:nvPr/>
        </p:nvSpPr>
        <p:spPr>
          <a:xfrm>
            <a:off x="838200" y="1474619"/>
            <a:ext cx="11032225" cy="3908762"/>
          </a:xfrm>
          <a:prstGeom prst="rect">
            <a:avLst/>
          </a:prstGeom>
        </p:spPr>
        <p:txBody>
          <a:bodyPr wrap="square">
            <a:spAutoFit/>
          </a:bodyPr>
          <a:lstStyle/>
          <a:p>
            <a:pPr>
              <a:buNone/>
              <a:defRPr/>
            </a:pPr>
            <a:r>
              <a:rPr lang="en-US" sz="3200" b="1" dirty="0">
                <a:solidFill>
                  <a:schemeClr val="tx1">
                    <a:lumMod val="85000"/>
                    <a:lumOff val="15000"/>
                  </a:schemeClr>
                </a:solidFill>
                <a:latin typeface="Times New Roman" panose="02020603050405020304" pitchFamily="18" charset="0"/>
                <a:cs typeface="Times New Roman" panose="02020603050405020304" pitchFamily="18" charset="0"/>
              </a:rPr>
              <a:t>“Can I hire my relative?”</a:t>
            </a:r>
            <a:endParaRPr 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a:buNone/>
              <a:defRPr/>
            </a:pPr>
            <a:endParaRPr 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No. A public official may not participate in employment decisions regarding relatives or household members.</a:t>
            </a:r>
          </a:p>
          <a:p>
            <a:pPr>
              <a:defRPr/>
            </a:pPr>
            <a:endParaRPr 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Includes interviews, debates, or discussions regarding the hiring or firing of relatives or household members. </a:t>
            </a:r>
          </a:p>
          <a:p>
            <a:pPr>
              <a:defRPr/>
            </a:pPr>
            <a:endParaRPr lang="en-US" sz="2400" dirty="0">
              <a:solidFill>
                <a:schemeClr val="tx1">
                  <a:lumMod val="85000"/>
                  <a:lumOff val="15000"/>
                </a:schemeClr>
              </a:solidFill>
            </a:endParaRPr>
          </a:p>
        </p:txBody>
      </p:sp>
      <p:sp>
        <p:nvSpPr>
          <p:cNvPr id="4" name="Title 3">
            <a:extLst>
              <a:ext uri="{FF2B5EF4-FFF2-40B4-BE49-F238E27FC236}">
                <a16:creationId xmlns:a16="http://schemas.microsoft.com/office/drawing/2014/main" id="{68E13491-DB3D-4046-87C4-A57624719FBC}"/>
              </a:ext>
            </a:extLst>
          </p:cNvPr>
          <p:cNvSpPr>
            <a:spLocks noGrp="1"/>
          </p:cNvSpPr>
          <p:nvPr>
            <p:ph type="title"/>
          </p:nvPr>
        </p:nvSpPr>
        <p:spPr/>
        <p:txBody>
          <a:bodyPr/>
          <a:lstStyle/>
          <a:p>
            <a:r>
              <a:rPr lang="en-US" dirty="0">
                <a:solidFill>
                  <a:schemeClr val="accent1">
                    <a:lumMod val="50000"/>
                  </a:schemeClr>
                </a:solidFill>
                <a:latin typeface="Times New Roman" panose="02020603050405020304" pitchFamily="18" charset="0"/>
                <a:cs typeface="Times New Roman" panose="02020603050405020304" pitchFamily="18" charset="0"/>
              </a:rPr>
              <a:t>Nepotism</a:t>
            </a:r>
          </a:p>
        </p:txBody>
      </p:sp>
    </p:spTree>
    <p:extLst>
      <p:ext uri="{BB962C8B-B14F-4D97-AF65-F5344CB8AC3E}">
        <p14:creationId xmlns:p14="http://schemas.microsoft.com/office/powerpoint/2010/main" val="27622851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0"/>
            <a:ext cx="4228757" cy="58941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5669550F-FA81-4C1D-B47F-A7962CCBFE4C}"/>
              </a:ext>
            </a:extLst>
          </p:cNvPr>
          <p:cNvSpPr/>
          <p:nvPr/>
        </p:nvSpPr>
        <p:spPr>
          <a:xfrm>
            <a:off x="591574" y="1047931"/>
            <a:ext cx="11008851" cy="2062103"/>
          </a:xfrm>
          <a:prstGeom prst="rect">
            <a:avLst/>
          </a:prstGeom>
        </p:spPr>
        <p:txBody>
          <a:bodyPr wrap="square">
            <a:spAutoFit/>
          </a:bodyPr>
          <a:lstStyle/>
          <a:p>
            <a:pPr>
              <a:buNone/>
              <a:defRPr/>
            </a:pPr>
            <a:r>
              <a:rPr lang="en-US" sz="3200" b="1" dirty="0">
                <a:solidFill>
                  <a:schemeClr val="tx1">
                    <a:lumMod val="85000"/>
                    <a:lumOff val="15000"/>
                  </a:schemeClr>
                </a:solidFill>
                <a:latin typeface="Times New Roman" panose="02020603050405020304" pitchFamily="18" charset="0"/>
                <a:cs typeface="Times New Roman" panose="02020603050405020304" pitchFamily="18" charset="0"/>
              </a:rPr>
              <a:t>“Can I supervise my relative?”</a:t>
            </a:r>
          </a:p>
          <a:p>
            <a:pPr>
              <a:buNone/>
              <a:defRPr/>
            </a:pPr>
            <a:endParaRPr 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No, a public official may not directly supervise relatives or household members. </a:t>
            </a:r>
          </a:p>
        </p:txBody>
      </p:sp>
    </p:spTree>
    <p:extLst>
      <p:ext uri="{BB962C8B-B14F-4D97-AF65-F5344CB8AC3E}">
        <p14:creationId xmlns:p14="http://schemas.microsoft.com/office/powerpoint/2010/main" val="23533073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0"/>
            <a:ext cx="4228757" cy="58941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F2950B56-E099-46AD-8DDC-ECB7183953A7}"/>
              </a:ext>
            </a:extLst>
          </p:cNvPr>
          <p:cNvSpPr/>
          <p:nvPr/>
        </p:nvSpPr>
        <p:spPr>
          <a:xfrm>
            <a:off x="321564" y="195957"/>
            <a:ext cx="11300345" cy="6001643"/>
          </a:xfrm>
          <a:prstGeom prst="rect">
            <a:avLst/>
          </a:prstGeom>
        </p:spPr>
        <p:txBody>
          <a:bodyPr wrap="square">
            <a:spAutoFit/>
          </a:bodyPr>
          <a:lstStyle/>
          <a:p>
            <a:pPr>
              <a:defRPr/>
            </a:pPr>
            <a:r>
              <a:rPr lang="en-US" sz="3200" b="1" dirty="0">
                <a:solidFill>
                  <a:schemeClr val="tx1">
                    <a:lumMod val="85000"/>
                    <a:lumOff val="15000"/>
                  </a:schemeClr>
                </a:solidFill>
                <a:latin typeface="Times New Roman" panose="02020603050405020304" pitchFamily="18" charset="0"/>
                <a:cs typeface="Times New Roman" panose="02020603050405020304" pitchFamily="18" charset="0"/>
              </a:rPr>
              <a:t>Two exceptions:</a:t>
            </a:r>
          </a:p>
          <a:p>
            <a:pPr>
              <a:defRPr/>
            </a:pPr>
            <a:endParaRPr lang="en-US" sz="3200" u="sng" dirty="0">
              <a:solidFill>
                <a:schemeClr val="tx1">
                  <a:lumMod val="85000"/>
                  <a:lumOff val="15000"/>
                </a:schemeClr>
              </a:solidFill>
              <a:latin typeface="Times New Roman" panose="02020603050405020304" pitchFamily="18" charset="0"/>
              <a:cs typeface="Times New Roman" panose="02020603050405020304" pitchFamily="18" charset="0"/>
            </a:endParaRPr>
          </a:p>
          <a:p>
            <a:pPr marL="457200" indent="-457200">
              <a:buFont typeface="+mj-lt"/>
              <a:buAutoNum type="arabicPeriod"/>
              <a:defRPr/>
            </a:pPr>
            <a:r>
              <a:rPr lang="en-US" sz="3200" u="sng" dirty="0">
                <a:solidFill>
                  <a:schemeClr val="tx1">
                    <a:lumMod val="85000"/>
                    <a:lumOff val="15000"/>
                  </a:schemeClr>
                </a:solidFill>
                <a:latin typeface="Times New Roman" panose="02020603050405020304" pitchFamily="18" charset="0"/>
                <a:cs typeface="Times New Roman" panose="02020603050405020304" pitchFamily="18" charset="0"/>
              </a:rPr>
              <a:t>The class exception</a:t>
            </a: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 If the public official’s action affects a class of people (including his/her relative) to the same degree, then the nepotism provisions are not violated. </a:t>
            </a:r>
          </a:p>
          <a:p>
            <a:pPr marL="457200" indent="-457200">
              <a:buFont typeface="+mj-lt"/>
              <a:buAutoNum type="arabicPeriod"/>
              <a:defRPr/>
            </a:pPr>
            <a:endParaRPr 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marL="457200" indent="-457200">
              <a:buFont typeface="+mj-lt"/>
              <a:buAutoNum type="arabicPeriod"/>
              <a:defRPr/>
            </a:pPr>
            <a:r>
              <a:rPr lang="en-US" sz="3200" u="sng" dirty="0">
                <a:solidFill>
                  <a:schemeClr val="tx1">
                    <a:lumMod val="85000"/>
                    <a:lumOff val="15000"/>
                  </a:schemeClr>
                </a:solidFill>
                <a:latin typeface="Times New Roman" panose="02020603050405020304" pitchFamily="18" charset="0"/>
                <a:cs typeface="Times New Roman" panose="02020603050405020304" pitchFamily="18" charset="0"/>
              </a:rPr>
              <a:t>The unpaid volunteers exception</a:t>
            </a: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 Generally, nepotism provisions do not apply to employment decisions regarding unpaid volunteers (who are not board members). </a:t>
            </a:r>
          </a:p>
          <a:p>
            <a:pPr>
              <a:defRPr/>
            </a:pPr>
            <a:endParaRPr 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Also, a public official may serve as a </a:t>
            </a:r>
            <a:r>
              <a:rPr lang="en-US" sz="3200" b="1" dirty="0">
                <a:solidFill>
                  <a:schemeClr val="tx1">
                    <a:lumMod val="85000"/>
                    <a:lumOff val="15000"/>
                  </a:schemeClr>
                </a:solidFill>
                <a:latin typeface="Times New Roman" panose="02020603050405020304" pitchFamily="18" charset="0"/>
                <a:cs typeface="Times New Roman" panose="02020603050405020304" pitchFamily="18" charset="0"/>
              </a:rPr>
              <a:t>reference</a:t>
            </a: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 or provide a </a:t>
            </a:r>
            <a:r>
              <a:rPr lang="en-US" sz="3200" b="1" dirty="0">
                <a:solidFill>
                  <a:schemeClr val="tx1">
                    <a:lumMod val="85000"/>
                    <a:lumOff val="15000"/>
                  </a:schemeClr>
                </a:solidFill>
                <a:latin typeface="Times New Roman" panose="02020603050405020304" pitchFamily="18" charset="0"/>
                <a:cs typeface="Times New Roman" panose="02020603050405020304" pitchFamily="18" charset="0"/>
              </a:rPr>
              <a:t>recommendation</a:t>
            </a: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 for a relative.</a:t>
            </a:r>
          </a:p>
        </p:txBody>
      </p:sp>
    </p:spTree>
    <p:extLst>
      <p:ext uri="{BB962C8B-B14F-4D97-AF65-F5344CB8AC3E}">
        <p14:creationId xmlns:p14="http://schemas.microsoft.com/office/powerpoint/2010/main" val="227233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a:extLst>
              <a:ext uri="{FF2B5EF4-FFF2-40B4-BE49-F238E27FC236}">
                <a16:creationId xmlns:a16="http://schemas.microsoft.com/office/drawing/2014/main" id="{B53F7453-DE64-4F6A-A0AF-7C178BFFB4BD}"/>
              </a:ext>
            </a:extLst>
          </p:cNvPr>
          <p:cNvSpPr>
            <a:spLocks noGrp="1" noChangeArrowheads="1"/>
          </p:cNvSpPr>
          <p:nvPr>
            <p:ph idx="1"/>
          </p:nvPr>
        </p:nvSpPr>
        <p:spPr>
          <a:xfrm>
            <a:off x="838200" y="1045274"/>
            <a:ext cx="8446685" cy="4767452"/>
          </a:xfrm>
        </p:spPr>
        <p:txBody>
          <a:bodyPr rtlCol="0" anchor="ctr">
            <a:normAutofit/>
          </a:bodyPr>
          <a:lstStyle/>
          <a:p>
            <a:pPr marL="114300">
              <a:spcBef>
                <a:spcPts val="580"/>
              </a:spcBef>
              <a:buNone/>
              <a:defRPr/>
            </a:pPr>
            <a:r>
              <a:rPr lang="en-US" sz="4000" dirty="0">
                <a:latin typeface="Times New Roman" panose="02020603050405020304" pitchFamily="18" charset="0"/>
                <a:cs typeface="Times New Roman" panose="02020603050405020304" pitchFamily="18" charset="0"/>
              </a:rPr>
              <a:t>“Dillon’s Rule”</a:t>
            </a:r>
          </a:p>
          <a:p>
            <a:pPr marL="114300">
              <a:spcBef>
                <a:spcPts val="580"/>
              </a:spcBef>
              <a:buNone/>
              <a:defRPr/>
            </a:pPr>
            <a:r>
              <a:rPr lang="en-US" sz="4000" dirty="0">
                <a:latin typeface="Times New Roman" panose="02020603050405020304" pitchFamily="18" charset="0"/>
                <a:cs typeface="Times New Roman" panose="02020603050405020304" pitchFamily="18" charset="0"/>
              </a:rPr>
              <a:t>	A local government may exercise powers that are expressly provided for by law or are necessarily implied.</a:t>
            </a:r>
          </a:p>
          <a:p>
            <a:pPr marL="274320" indent="-274320">
              <a:spcBef>
                <a:spcPts val="580"/>
              </a:spcBef>
              <a:defRPr/>
            </a:pPr>
            <a:endParaRPr lang="en-US" sz="2400" dirty="0"/>
          </a:p>
        </p:txBody>
      </p:sp>
      <p:sp>
        <p:nvSpPr>
          <p:cNvPr id="3" name="Title 2">
            <a:extLst>
              <a:ext uri="{FF2B5EF4-FFF2-40B4-BE49-F238E27FC236}">
                <a16:creationId xmlns:a16="http://schemas.microsoft.com/office/drawing/2014/main" id="{691DC578-62B6-4AB9-A6B9-471E4684AAF8}"/>
              </a:ext>
            </a:extLst>
          </p:cNvPr>
          <p:cNvSpPr>
            <a:spLocks noGrp="1"/>
          </p:cNvSpPr>
          <p:nvPr>
            <p:ph type="title"/>
          </p:nvPr>
        </p:nvSpPr>
        <p:spPr/>
        <p:txBody>
          <a:bodyPr/>
          <a:lstStyle/>
          <a:p>
            <a:r>
              <a:rPr lang="en-US" dirty="0">
                <a:solidFill>
                  <a:schemeClr val="accent1">
                    <a:lumMod val="50000"/>
                  </a:schemeClr>
                </a:solidFill>
                <a:latin typeface="Times New Roman" panose="02020603050405020304" pitchFamily="18" charset="0"/>
                <a:cs typeface="Times New Roman" panose="02020603050405020304" pitchFamily="18" charset="0"/>
              </a:rPr>
              <a:t>Authority of the District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F2950B56-E099-46AD-8DDC-ECB7183953A7}"/>
              </a:ext>
            </a:extLst>
          </p:cNvPr>
          <p:cNvSpPr/>
          <p:nvPr/>
        </p:nvSpPr>
        <p:spPr>
          <a:xfrm>
            <a:off x="838200" y="1027906"/>
            <a:ext cx="10848703" cy="5339923"/>
          </a:xfrm>
          <a:prstGeom prst="rect">
            <a:avLst/>
          </a:prstGeom>
        </p:spPr>
        <p:txBody>
          <a:bodyPr wrap="square">
            <a:spAutoFit/>
          </a:bodyPr>
          <a:lstStyle/>
          <a:p>
            <a:pPr>
              <a:buNone/>
              <a:defRPr/>
            </a:pPr>
            <a:endParaRPr lang="en-US" sz="3100" b="1" dirty="0">
              <a:solidFill>
                <a:schemeClr val="tx1">
                  <a:lumMod val="85000"/>
                  <a:lumOff val="15000"/>
                </a:schemeClr>
              </a:solidFill>
              <a:latin typeface="Times New Roman" panose="02020603050405020304" pitchFamily="18" charset="0"/>
              <a:cs typeface="Times New Roman" panose="02020603050405020304" pitchFamily="18" charset="0"/>
            </a:endParaRPr>
          </a:p>
          <a:p>
            <a:pPr>
              <a:buNone/>
              <a:defRPr/>
            </a:pPr>
            <a:r>
              <a:rPr lang="en-US" sz="3000" b="1" dirty="0">
                <a:solidFill>
                  <a:schemeClr val="tx1">
                    <a:lumMod val="85000"/>
                    <a:lumOff val="15000"/>
                  </a:schemeClr>
                </a:solidFill>
                <a:latin typeface="Times New Roman" panose="02020603050405020304" pitchFamily="18" charset="0"/>
                <a:cs typeface="Times New Roman" panose="02020603050405020304" pitchFamily="18" charset="0"/>
              </a:rPr>
              <a:t>The “but for” test.</a:t>
            </a:r>
            <a:r>
              <a:rPr lang="en-US" sz="3000" dirty="0">
                <a:solidFill>
                  <a:schemeClr val="tx1">
                    <a:lumMod val="85000"/>
                    <a:lumOff val="15000"/>
                  </a:schemeClr>
                </a:solidFill>
                <a:latin typeface="Times New Roman" panose="02020603050405020304" pitchFamily="18" charset="0"/>
                <a:cs typeface="Times New Roman" panose="02020603050405020304" pitchFamily="18" charset="0"/>
              </a:rPr>
              <a:t> </a:t>
            </a:r>
          </a:p>
          <a:p>
            <a:pPr>
              <a:buNone/>
              <a:defRPr/>
            </a:pPr>
            <a:endParaRPr lang="en-US" sz="3000" dirty="0">
              <a:solidFill>
                <a:schemeClr val="tx1">
                  <a:lumMod val="85000"/>
                  <a:lumOff val="15000"/>
                </a:schemeClr>
              </a:solidFill>
              <a:latin typeface="Times New Roman" panose="02020603050405020304" pitchFamily="18" charset="0"/>
              <a:cs typeface="Times New Roman" panose="02020603050405020304" pitchFamily="18" charset="0"/>
            </a:endParaRPr>
          </a:p>
          <a:p>
            <a:pPr marL="365760" indent="-365760">
              <a:buFont typeface="Wingdings" panose="05000000000000000000" pitchFamily="2" charset="2"/>
              <a:buChar char="§"/>
              <a:defRPr/>
            </a:pPr>
            <a:r>
              <a:rPr lang="en-US" sz="3000" dirty="0">
                <a:solidFill>
                  <a:schemeClr val="tx1">
                    <a:lumMod val="85000"/>
                    <a:lumOff val="15000"/>
                  </a:schemeClr>
                </a:solidFill>
                <a:latin typeface="Times New Roman" panose="02020603050405020304" pitchFamily="18" charset="0"/>
                <a:cs typeface="Times New Roman" panose="02020603050405020304" pitchFamily="18" charset="0"/>
              </a:rPr>
              <a:t>A public official shall not use the official position to obtain financial gain or avoid financial detriment that would not otherwise be available </a:t>
            </a:r>
            <a:r>
              <a:rPr lang="en-US" sz="3000" i="1" u="sng" dirty="0">
                <a:solidFill>
                  <a:schemeClr val="tx1">
                    <a:lumMod val="85000"/>
                    <a:lumOff val="15000"/>
                  </a:schemeClr>
                </a:solidFill>
                <a:latin typeface="Times New Roman" panose="02020603050405020304" pitchFamily="18" charset="0"/>
                <a:cs typeface="Times New Roman" panose="02020603050405020304" pitchFamily="18" charset="0"/>
              </a:rPr>
              <a:t>but for</a:t>
            </a:r>
            <a:r>
              <a:rPr lang="en-US" sz="3000" u="sng" dirty="0">
                <a:solidFill>
                  <a:schemeClr val="tx1">
                    <a:lumMod val="85000"/>
                    <a:lumOff val="15000"/>
                  </a:schemeClr>
                </a:solidFill>
                <a:latin typeface="Times New Roman" panose="02020603050405020304" pitchFamily="18" charset="0"/>
                <a:cs typeface="Times New Roman" panose="02020603050405020304" pitchFamily="18" charset="0"/>
              </a:rPr>
              <a:t> </a:t>
            </a:r>
            <a:r>
              <a:rPr lang="en-US" sz="3000" dirty="0">
                <a:solidFill>
                  <a:schemeClr val="tx1">
                    <a:lumMod val="85000"/>
                    <a:lumOff val="15000"/>
                  </a:schemeClr>
                </a:solidFill>
                <a:latin typeface="Times New Roman" panose="02020603050405020304" pitchFamily="18" charset="0"/>
                <a:cs typeface="Times New Roman" panose="02020603050405020304" pitchFamily="18" charset="0"/>
              </a:rPr>
              <a:t>the public official’s position. ORS 244.040. </a:t>
            </a:r>
          </a:p>
          <a:p>
            <a:pPr>
              <a:defRPr/>
            </a:pPr>
            <a:endParaRPr lang="en-US" sz="3000" dirty="0">
              <a:solidFill>
                <a:schemeClr val="tx1">
                  <a:lumMod val="85000"/>
                  <a:lumOff val="15000"/>
                </a:schemeClr>
              </a:solidFill>
              <a:latin typeface="Times New Roman" panose="02020603050405020304" pitchFamily="18" charset="0"/>
              <a:cs typeface="Times New Roman" panose="02020603050405020304" pitchFamily="18" charset="0"/>
            </a:endParaRPr>
          </a:p>
          <a:p>
            <a:pPr marL="365760" indent="-365760">
              <a:buFont typeface="Wingdings" panose="05000000000000000000" pitchFamily="2" charset="2"/>
              <a:buChar char="§"/>
              <a:defRPr/>
            </a:pPr>
            <a:r>
              <a:rPr lang="en-US" altLang="en-US" sz="3000" dirty="0">
                <a:latin typeface="Times New Roman" panose="02020603050405020304" pitchFamily="18" charset="0"/>
                <a:cs typeface="Times New Roman" panose="02020603050405020304" pitchFamily="18" charset="0"/>
              </a:rPr>
              <a:t>Applies to the public official, a relative of the public official, or a business owned by the public official or the public official’s relative.</a:t>
            </a:r>
          </a:p>
        </p:txBody>
      </p:sp>
      <p:sp>
        <p:nvSpPr>
          <p:cNvPr id="4" name="Title 3">
            <a:extLst>
              <a:ext uri="{FF2B5EF4-FFF2-40B4-BE49-F238E27FC236}">
                <a16:creationId xmlns:a16="http://schemas.microsoft.com/office/drawing/2014/main" id="{A66C83FA-4192-44BF-BB61-654BBE7FE734}"/>
              </a:ext>
            </a:extLst>
          </p:cNvPr>
          <p:cNvSpPr>
            <a:spLocks noGrp="1"/>
          </p:cNvSpPr>
          <p:nvPr>
            <p:ph type="title"/>
          </p:nvPr>
        </p:nvSpPr>
        <p:spPr/>
        <p:txBody>
          <a:bodyPr/>
          <a:lstStyle/>
          <a:p>
            <a:r>
              <a:rPr lang="en-US" dirty="0">
                <a:solidFill>
                  <a:schemeClr val="accent1">
                    <a:lumMod val="50000"/>
                  </a:schemeClr>
                </a:solidFill>
                <a:latin typeface="Times New Roman" panose="02020603050405020304" pitchFamily="18" charset="0"/>
                <a:cs typeface="Times New Roman" panose="02020603050405020304" pitchFamily="18" charset="0"/>
              </a:rPr>
              <a:t>Financial Gain</a:t>
            </a:r>
          </a:p>
        </p:txBody>
      </p:sp>
    </p:spTree>
    <p:extLst>
      <p:ext uri="{BB962C8B-B14F-4D97-AF65-F5344CB8AC3E}">
        <p14:creationId xmlns:p14="http://schemas.microsoft.com/office/powerpoint/2010/main" val="30687157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482600"/>
            <a:ext cx="4228757" cy="63767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F2950B56-E099-46AD-8DDC-ECB7183953A7}"/>
              </a:ext>
            </a:extLst>
          </p:cNvPr>
          <p:cNvSpPr/>
          <p:nvPr/>
        </p:nvSpPr>
        <p:spPr>
          <a:xfrm>
            <a:off x="482262" y="374597"/>
            <a:ext cx="11379364" cy="4955203"/>
          </a:xfrm>
          <a:prstGeom prst="rect">
            <a:avLst/>
          </a:prstGeom>
        </p:spPr>
        <p:txBody>
          <a:bodyPr wrap="square">
            <a:spAutoFit/>
          </a:bodyPr>
          <a:lstStyle/>
          <a:p>
            <a:pPr>
              <a:buNone/>
              <a:defRPr/>
            </a:pPr>
            <a:r>
              <a:rPr lang="en-US" sz="3200" b="1" dirty="0">
                <a:solidFill>
                  <a:schemeClr val="tx1">
                    <a:lumMod val="85000"/>
                    <a:lumOff val="15000"/>
                  </a:schemeClr>
                </a:solidFill>
                <a:latin typeface="Times New Roman" panose="02020603050405020304" pitchFamily="18" charset="0"/>
                <a:cs typeface="Times New Roman" panose="02020603050405020304" pitchFamily="18" charset="0"/>
              </a:rPr>
              <a:t>Examples of unlawful financial gain:</a:t>
            </a: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 </a:t>
            </a:r>
          </a:p>
          <a:p>
            <a:pPr>
              <a:buNone/>
              <a:defRPr/>
            </a:pPr>
            <a:endParaRPr 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marL="365760" indent="-365760">
              <a:buFont typeface="Wingdings" panose="05000000000000000000" pitchFamily="2" charset="2"/>
              <a:buChar char="§"/>
              <a:defRPr/>
            </a:pPr>
            <a:r>
              <a:rPr lang="en-US" sz="2800" dirty="0">
                <a:solidFill>
                  <a:schemeClr val="tx1">
                    <a:lumMod val="85000"/>
                    <a:lumOff val="15000"/>
                  </a:schemeClr>
                </a:solidFill>
                <a:latin typeface="Times New Roman" panose="02020603050405020304" pitchFamily="18" charset="0"/>
                <a:cs typeface="Times New Roman" panose="02020603050405020304" pitchFamily="18" charset="0"/>
              </a:rPr>
              <a:t>Using district equipment (e.g. phones, computers, wood shop tools, vehicles, or storage space) when the public does not have the same access. </a:t>
            </a:r>
          </a:p>
          <a:p>
            <a:pPr marL="365760" indent="-365760">
              <a:buFont typeface="Wingdings" panose="05000000000000000000" pitchFamily="2" charset="2"/>
              <a:buChar char="§"/>
              <a:defRPr/>
            </a:pPr>
            <a:endParaRPr lang="en-US" sz="2800" dirty="0">
              <a:solidFill>
                <a:schemeClr val="tx1">
                  <a:lumMod val="85000"/>
                  <a:lumOff val="15000"/>
                </a:schemeClr>
              </a:solidFill>
              <a:latin typeface="Times New Roman" panose="02020603050405020304" pitchFamily="18" charset="0"/>
              <a:cs typeface="Times New Roman" panose="02020603050405020304" pitchFamily="18" charset="0"/>
            </a:endParaRPr>
          </a:p>
          <a:p>
            <a:pPr marL="365760" indent="-365760">
              <a:buFont typeface="Wingdings" panose="05000000000000000000" pitchFamily="2" charset="2"/>
              <a:buChar char="§"/>
              <a:defRPr/>
            </a:pPr>
            <a:r>
              <a:rPr lang="en-US" sz="2800" dirty="0">
                <a:solidFill>
                  <a:schemeClr val="tx1">
                    <a:lumMod val="85000"/>
                    <a:lumOff val="15000"/>
                  </a:schemeClr>
                </a:solidFill>
                <a:latin typeface="Times New Roman" panose="02020603050405020304" pitchFamily="18" charset="0"/>
                <a:cs typeface="Times New Roman" panose="02020603050405020304" pitchFamily="18" charset="0"/>
              </a:rPr>
              <a:t>Free use of district facilities when the public is required to pay to use them.</a:t>
            </a:r>
          </a:p>
          <a:p>
            <a:pPr marL="365760" indent="-365760">
              <a:buFont typeface="Wingdings" panose="05000000000000000000" pitchFamily="2" charset="2"/>
              <a:buChar char="§"/>
              <a:defRPr/>
            </a:pPr>
            <a:endParaRPr lang="en-US" sz="2800" dirty="0">
              <a:solidFill>
                <a:schemeClr val="tx1">
                  <a:lumMod val="85000"/>
                  <a:lumOff val="15000"/>
                </a:schemeClr>
              </a:solidFill>
              <a:latin typeface="Times New Roman" panose="02020603050405020304" pitchFamily="18" charset="0"/>
              <a:cs typeface="Times New Roman" panose="02020603050405020304" pitchFamily="18" charset="0"/>
            </a:endParaRPr>
          </a:p>
          <a:p>
            <a:pPr marL="365760" indent="-365760">
              <a:buFont typeface="Wingdings" panose="05000000000000000000" pitchFamily="2" charset="2"/>
              <a:buChar char="§"/>
              <a:defRPr/>
            </a:pPr>
            <a:r>
              <a:rPr lang="en-US" sz="2800" dirty="0">
                <a:solidFill>
                  <a:schemeClr val="tx1">
                    <a:lumMod val="85000"/>
                    <a:lumOff val="15000"/>
                  </a:schemeClr>
                </a:solidFill>
                <a:latin typeface="Times New Roman" panose="02020603050405020304" pitchFamily="18" charset="0"/>
                <a:cs typeface="Times New Roman" panose="02020603050405020304" pitchFamily="18" charset="0"/>
              </a:rPr>
              <a:t>Someone buying meals or waiving entry fees for public officials.</a:t>
            </a:r>
          </a:p>
          <a:p>
            <a:pPr marL="365760" indent="-365760">
              <a:buFont typeface="Wingdings" panose="05000000000000000000" pitchFamily="2" charset="2"/>
              <a:buChar char="§"/>
              <a:defRPr/>
            </a:pPr>
            <a:endParaRPr lang="en-US" sz="2800" dirty="0">
              <a:solidFill>
                <a:schemeClr val="tx1">
                  <a:lumMod val="85000"/>
                  <a:lumOff val="15000"/>
                </a:schemeClr>
              </a:solidFill>
              <a:latin typeface="Times New Roman" panose="02020603050405020304" pitchFamily="18" charset="0"/>
              <a:cs typeface="Times New Roman" panose="02020603050405020304" pitchFamily="18" charset="0"/>
            </a:endParaRPr>
          </a:p>
          <a:p>
            <a:pPr marL="365760" indent="-365760">
              <a:buFont typeface="Wingdings" panose="05000000000000000000" pitchFamily="2" charset="2"/>
              <a:buChar char="§"/>
              <a:defRPr/>
            </a:pPr>
            <a:r>
              <a:rPr lang="en-US" sz="2800" dirty="0">
                <a:solidFill>
                  <a:schemeClr val="tx1">
                    <a:lumMod val="85000"/>
                    <a:lumOff val="15000"/>
                  </a:schemeClr>
                </a:solidFill>
                <a:latin typeface="Times New Roman" panose="02020603050405020304" pitchFamily="18" charset="0"/>
                <a:cs typeface="Times New Roman" panose="02020603050405020304" pitchFamily="18" charset="0"/>
              </a:rPr>
              <a:t>Employer-provided cell phones for personal use, frequent flier miles earned on official business, discounts -- unless part of compensation.</a:t>
            </a:r>
          </a:p>
        </p:txBody>
      </p:sp>
    </p:spTree>
    <p:extLst>
      <p:ext uri="{BB962C8B-B14F-4D97-AF65-F5344CB8AC3E}">
        <p14:creationId xmlns:p14="http://schemas.microsoft.com/office/powerpoint/2010/main" val="35405267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0"/>
            <a:ext cx="4228757" cy="58941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529517" y="238034"/>
            <a:ext cx="11488312" cy="6010963"/>
          </a:xfrm>
        </p:spPr>
        <p:txBody>
          <a:bodyPr anchor="ctr">
            <a:normAutofit fontScale="55000" lnSpcReduction="20000"/>
          </a:bodyPr>
          <a:lstStyle/>
          <a:p>
            <a:pPr marL="0" indent="0">
              <a:buNone/>
            </a:pPr>
            <a:endParaRPr lang="en-US" sz="3600" dirty="0">
              <a:solidFill>
                <a:srgbClr val="000000"/>
              </a:solidFill>
              <a:latin typeface="&amp;quot"/>
            </a:endParaRPr>
          </a:p>
          <a:p>
            <a:pPr marL="0" indent="0">
              <a:lnSpc>
                <a:spcPct val="120000"/>
              </a:lnSpc>
              <a:spcBef>
                <a:spcPts val="1200"/>
              </a:spcBef>
              <a:spcAft>
                <a:spcPts val="1200"/>
              </a:spcAft>
              <a:buNone/>
            </a:pPr>
            <a:r>
              <a:rPr lang="en-US" sz="5100" b="1" dirty="0">
                <a:solidFill>
                  <a:srgbClr val="000000"/>
                </a:solidFill>
                <a:latin typeface="Times New Roman" panose="02020603050405020304" pitchFamily="18" charset="0"/>
                <a:cs typeface="Times New Roman" panose="02020603050405020304" pitchFamily="18" charset="0"/>
              </a:rPr>
              <a:t>Exceptions to “but-for” test (for most public officials), i.e., okay to receive. </a:t>
            </a:r>
          </a:p>
          <a:p>
            <a:pPr marL="0" indent="0">
              <a:buNone/>
            </a:pPr>
            <a:endParaRPr lang="en-US" sz="5100" dirty="0">
              <a:solidFill>
                <a:srgbClr val="00000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5100" dirty="0">
                <a:solidFill>
                  <a:srgbClr val="000000"/>
                </a:solidFill>
                <a:latin typeface="Times New Roman" panose="02020603050405020304" pitchFamily="18" charset="0"/>
                <a:cs typeface="Times New Roman" panose="02020603050405020304" pitchFamily="18" charset="0"/>
              </a:rPr>
              <a:t>Official compensation package.</a:t>
            </a:r>
          </a:p>
          <a:p>
            <a:pPr>
              <a:buFont typeface="Wingdings" panose="05000000000000000000" pitchFamily="2" charset="2"/>
              <a:buChar char="§"/>
            </a:pPr>
            <a:endParaRPr lang="en-US" sz="5100" dirty="0">
              <a:solidFill>
                <a:srgbClr val="00000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5100" dirty="0">
                <a:solidFill>
                  <a:srgbClr val="000000"/>
                </a:solidFill>
                <a:latin typeface="Times New Roman" panose="02020603050405020304" pitchFamily="18" charset="0"/>
                <a:cs typeface="Times New Roman" panose="02020603050405020304" pitchFamily="18" charset="0"/>
              </a:rPr>
              <a:t>Reimbursement of expenses.</a:t>
            </a:r>
          </a:p>
          <a:p>
            <a:pPr>
              <a:buFont typeface="Wingdings" panose="05000000000000000000" pitchFamily="2" charset="2"/>
              <a:buChar char="§"/>
            </a:pPr>
            <a:endParaRPr lang="en-US" sz="5100" dirty="0">
              <a:solidFill>
                <a:srgbClr val="00000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5100" dirty="0">
                <a:solidFill>
                  <a:srgbClr val="000000"/>
                </a:solidFill>
                <a:latin typeface="Times New Roman" panose="02020603050405020304" pitchFamily="18" charset="0"/>
                <a:cs typeface="Times New Roman" panose="02020603050405020304" pitchFamily="18" charset="0"/>
              </a:rPr>
              <a:t>An h</a:t>
            </a:r>
            <a:r>
              <a:rPr lang="en-US" sz="5100" dirty="0">
                <a:latin typeface="Times New Roman" panose="02020603050405020304" pitchFamily="18" charset="0"/>
                <a:cs typeface="Times New Roman" panose="02020603050405020304" pitchFamily="18" charset="0"/>
              </a:rPr>
              <a:t>onorarium, certificate, plaque, commemorative token or other item with a value of $50 or less.</a:t>
            </a:r>
          </a:p>
          <a:p>
            <a:pPr marL="0" indent="0">
              <a:buNone/>
            </a:pPr>
            <a:endParaRPr lang="en-US" sz="51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5100" dirty="0">
                <a:latin typeface="Times New Roman" panose="02020603050405020304" pitchFamily="18" charset="0"/>
                <a:cs typeface="Times New Roman" panose="02020603050405020304" pitchFamily="18" charset="0"/>
              </a:rPr>
              <a:t>An honorarium for services performed in relation to the public official’s private profession, occupation, avocation or expertise.</a:t>
            </a:r>
          </a:p>
          <a:p>
            <a:pPr marL="0" indent="0">
              <a:buNone/>
            </a:pPr>
            <a:endParaRPr lang="en-US" sz="2000" dirty="0">
              <a:solidFill>
                <a:srgbClr val="000000"/>
              </a:solidFill>
              <a:latin typeface="&amp;quot"/>
            </a:endParaRPr>
          </a:p>
          <a:p>
            <a:pPr marL="0" indent="0">
              <a:buNone/>
            </a:pPr>
            <a:r>
              <a:rPr lang="en-US" sz="2400" dirty="0">
                <a:solidFill>
                  <a:srgbClr val="000000"/>
                </a:solidFill>
                <a:latin typeface="&amp;quot"/>
              </a:rPr>
              <a:t>    </a:t>
            </a:r>
            <a:endParaRPr lang="en-US" sz="2400" dirty="0">
              <a:solidFill>
                <a:schemeClr val="tx1">
                  <a:lumMod val="85000"/>
                  <a:lumOff val="15000"/>
                </a:schemeClr>
              </a:solidFill>
            </a:endParaRPr>
          </a:p>
          <a:p>
            <a:pPr eaLnBrk="1" hangingPunct="1">
              <a:defRPr/>
            </a:pPr>
            <a:endParaRPr lang="en-US" altLang="en-US" sz="2400" dirty="0"/>
          </a:p>
        </p:txBody>
      </p:sp>
    </p:spTree>
    <p:extLst>
      <p:ext uri="{BB962C8B-B14F-4D97-AF65-F5344CB8AC3E}">
        <p14:creationId xmlns:p14="http://schemas.microsoft.com/office/powerpoint/2010/main" val="23088373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0"/>
            <a:ext cx="4228757" cy="58941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4AC97981-7147-41A8-9250-395389CF60AA}"/>
              </a:ext>
            </a:extLst>
          </p:cNvPr>
          <p:cNvSpPr/>
          <p:nvPr/>
        </p:nvSpPr>
        <p:spPr>
          <a:xfrm>
            <a:off x="551505" y="500237"/>
            <a:ext cx="11222483" cy="4770537"/>
          </a:xfrm>
          <a:prstGeom prst="rect">
            <a:avLst/>
          </a:prstGeom>
        </p:spPr>
        <p:txBody>
          <a:bodyPr wrap="square">
            <a:spAutoFit/>
          </a:bodyPr>
          <a:lstStyle/>
          <a:p>
            <a:endParaRPr lang="en-US" sz="2400"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Food, beverage, travel or lodging expenses otherwise authorized by ethics laws for a speaking engagement or presentation.</a:t>
            </a:r>
          </a:p>
          <a:p>
            <a:pPr marL="457200" indent="-457200">
              <a:buFont typeface="Wingdings" panose="05000000000000000000" pitchFamily="2" charset="2"/>
              <a:buChar char="§"/>
            </a:pPr>
            <a:endParaRPr lang="en-US" sz="2800" dirty="0">
              <a:solidFill>
                <a:srgbClr val="000000"/>
              </a:solidFill>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
            </a:pPr>
            <a:r>
              <a:rPr lang="en-US" sz="2800" dirty="0">
                <a:solidFill>
                  <a:srgbClr val="000000"/>
                </a:solidFill>
                <a:latin typeface="Times New Roman" panose="02020603050405020304" pitchFamily="18" charset="0"/>
                <a:cs typeface="Times New Roman" panose="02020603050405020304" pitchFamily="18" charset="0"/>
              </a:rPr>
              <a:t>An unsolicited award for professional achievement.</a:t>
            </a:r>
          </a:p>
          <a:p>
            <a:pPr marL="457200" indent="-457200">
              <a:buFont typeface="Wingdings" panose="05000000000000000000" pitchFamily="2" charset="2"/>
              <a:buChar char="§"/>
            </a:pPr>
            <a:endParaRPr lang="en-US" sz="2800" dirty="0">
              <a:solidFill>
                <a:srgbClr val="000000"/>
              </a:solidFill>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
            </a:pPr>
            <a:r>
              <a:rPr lang="en-US" sz="2800" dirty="0">
                <a:solidFill>
                  <a:srgbClr val="000000"/>
                </a:solidFill>
                <a:latin typeface="Times New Roman" panose="02020603050405020304" pitchFamily="18" charset="0"/>
                <a:cs typeface="Times New Roman" panose="02020603050405020304" pitchFamily="18" charset="0"/>
              </a:rPr>
              <a:t>Gifts from a source that could not reasonably be known to have a legislative or administrative interest.</a:t>
            </a:r>
          </a:p>
          <a:p>
            <a:pPr marL="457200" indent="-457200">
              <a:buFont typeface="Wingdings" panose="05000000000000000000" pitchFamily="2" charset="2"/>
              <a:buChar char="§"/>
            </a:pPr>
            <a:endParaRPr lang="en-US" sz="2800" dirty="0">
              <a:solidFill>
                <a:srgbClr val="000000"/>
              </a:solidFill>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
            </a:pPr>
            <a:r>
              <a:rPr lang="en-US" sz="2800" dirty="0">
                <a:solidFill>
                  <a:srgbClr val="000000"/>
                </a:solidFill>
                <a:latin typeface="Times New Roman" panose="02020603050405020304" pitchFamily="18" charset="0"/>
                <a:cs typeface="Times New Roman" panose="02020603050405020304" pitchFamily="18" charset="0"/>
              </a:rPr>
              <a:t>Gifts from a source that could reasonably be known to have a legislative or administrative interest but that do not exceed $50.</a:t>
            </a:r>
          </a:p>
        </p:txBody>
      </p:sp>
    </p:spTree>
    <p:extLst>
      <p:ext uri="{BB962C8B-B14F-4D97-AF65-F5344CB8AC3E}">
        <p14:creationId xmlns:p14="http://schemas.microsoft.com/office/powerpoint/2010/main" val="30925822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0"/>
            <a:ext cx="4228757" cy="58941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3" name="Rectangle 2">
            <a:extLst>
              <a:ext uri="{FF2B5EF4-FFF2-40B4-BE49-F238E27FC236}">
                <a16:creationId xmlns:a16="http://schemas.microsoft.com/office/drawing/2014/main" id="{0266936B-5F8B-43D7-B18A-A0F231D0D78E}"/>
              </a:ext>
            </a:extLst>
          </p:cNvPr>
          <p:cNvSpPr/>
          <p:nvPr/>
        </p:nvSpPr>
        <p:spPr>
          <a:xfrm>
            <a:off x="528169" y="531442"/>
            <a:ext cx="11340897" cy="2554545"/>
          </a:xfrm>
          <a:prstGeom prst="rect">
            <a:avLst/>
          </a:prstGeom>
        </p:spPr>
        <p:txBody>
          <a:bodyPr wrap="square">
            <a:spAutoFit/>
          </a:bodyPr>
          <a:lstStyle/>
          <a:p>
            <a:pPr marL="457200" indent="-457200">
              <a:buFont typeface="Wingdings" panose="05000000000000000000" pitchFamily="2" charset="2"/>
              <a:buChar char="§"/>
            </a:pPr>
            <a:endParaRPr lang="en-US" sz="3200" dirty="0">
              <a:solidFill>
                <a:srgbClr val="000000"/>
              </a:solidFill>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
            </a:pPr>
            <a:r>
              <a:rPr lang="en-US" sz="3200" dirty="0">
                <a:solidFill>
                  <a:srgbClr val="000000"/>
                </a:solidFill>
                <a:latin typeface="Times New Roman" panose="02020603050405020304" pitchFamily="18" charset="0"/>
                <a:cs typeface="Times New Roman" panose="02020603050405020304" pitchFamily="18" charset="0"/>
              </a:rPr>
              <a:t>Items of any kind, regardless of value, that are excluded from the definition of “gift” in ORS 244.020.</a:t>
            </a:r>
          </a:p>
          <a:p>
            <a:pPr marL="457200" indent="-457200">
              <a:buFont typeface="Wingdings" panose="05000000000000000000" pitchFamily="2" charset="2"/>
              <a:buChar char="§"/>
            </a:pPr>
            <a:endParaRPr lang="en-US" sz="3200" dirty="0">
              <a:solidFill>
                <a:srgbClr val="000000"/>
              </a:solidFill>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
            </a:pPr>
            <a:r>
              <a:rPr lang="en-US" sz="3200" dirty="0">
                <a:solidFill>
                  <a:srgbClr val="000000"/>
                </a:solidFill>
                <a:latin typeface="Times New Roman" panose="02020603050405020304" pitchFamily="18" charset="0"/>
                <a:cs typeface="Times New Roman" panose="02020603050405020304" pitchFamily="18" charset="0"/>
              </a:rPr>
              <a:t>Contributions to the official’s legal expense trust fund.</a:t>
            </a:r>
          </a:p>
        </p:txBody>
      </p:sp>
    </p:spTree>
    <p:extLst>
      <p:ext uri="{BB962C8B-B14F-4D97-AF65-F5344CB8AC3E}">
        <p14:creationId xmlns:p14="http://schemas.microsoft.com/office/powerpoint/2010/main" val="14519966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850900" y="977900"/>
            <a:ext cx="7019525" cy="523626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5110E784-A6EC-4687-BE21-9E0831204C3F}"/>
              </a:ext>
            </a:extLst>
          </p:cNvPr>
          <p:cNvSpPr/>
          <p:nvPr/>
        </p:nvSpPr>
        <p:spPr>
          <a:xfrm>
            <a:off x="838200" y="1443841"/>
            <a:ext cx="11032225" cy="3970318"/>
          </a:xfrm>
          <a:prstGeom prst="rect">
            <a:avLst/>
          </a:prstGeom>
        </p:spPr>
        <p:txBody>
          <a:bodyPr wrap="square">
            <a:spAutoFit/>
          </a:bodyPr>
          <a:lstStyle/>
          <a:p>
            <a:pPr>
              <a:buNone/>
              <a:defRPr/>
            </a:pPr>
            <a:r>
              <a:rPr lang="en-US" sz="2800" b="1" dirty="0">
                <a:solidFill>
                  <a:schemeClr val="tx1">
                    <a:lumMod val="85000"/>
                    <a:lumOff val="15000"/>
                  </a:schemeClr>
                </a:solidFill>
                <a:latin typeface="Times New Roman" panose="02020603050405020304" pitchFamily="18" charset="0"/>
                <a:cs typeface="Times New Roman" panose="02020603050405020304" pitchFamily="18" charset="0"/>
              </a:rPr>
              <a:t>General rule</a:t>
            </a:r>
          </a:p>
          <a:p>
            <a:pPr>
              <a:buNone/>
              <a:defRPr/>
            </a:pPr>
            <a:r>
              <a:rPr lang="en-US" sz="2800" dirty="0">
                <a:solidFill>
                  <a:schemeClr val="tx1">
                    <a:lumMod val="85000"/>
                    <a:lumOff val="15000"/>
                  </a:schemeClr>
                </a:solidFill>
                <a:latin typeface="Times New Roman" panose="02020603050405020304" pitchFamily="18" charset="0"/>
                <a:cs typeface="Times New Roman" panose="02020603050405020304" pitchFamily="18" charset="0"/>
              </a:rPr>
              <a:t>A public official (or a relative, or a business of the public official) may not receive a gift valued at greater than $50 from someone with a legislative or administrative interest in the public body.</a:t>
            </a:r>
          </a:p>
          <a:p>
            <a:pPr>
              <a:buNone/>
              <a:defRPr/>
            </a:pPr>
            <a:endParaRPr lang="en-US" altLang="en-US" sz="2800" b="1" dirty="0">
              <a:solidFill>
                <a:schemeClr val="tx1">
                  <a:lumMod val="85000"/>
                  <a:lumOff val="15000"/>
                </a:schemeClr>
              </a:solidFill>
              <a:latin typeface="Times New Roman" panose="02020603050405020304" pitchFamily="18" charset="0"/>
              <a:cs typeface="Times New Roman" panose="02020603050405020304" pitchFamily="18" charset="0"/>
            </a:endParaRPr>
          </a:p>
          <a:p>
            <a:pPr>
              <a:buNone/>
              <a:defRPr/>
            </a:pPr>
            <a:r>
              <a:rPr lang="en-US" altLang="en-US" sz="2800" b="1" dirty="0">
                <a:solidFill>
                  <a:schemeClr val="tx1">
                    <a:lumMod val="85000"/>
                    <a:lumOff val="15000"/>
                  </a:schemeClr>
                </a:solidFill>
                <a:latin typeface="Times New Roman" panose="02020603050405020304" pitchFamily="18" charset="0"/>
                <a:cs typeface="Times New Roman" panose="02020603050405020304" pitchFamily="18" charset="0"/>
              </a:rPr>
              <a:t>What’s a “gift”? </a:t>
            </a:r>
            <a:r>
              <a:rPr lang="en-US" altLang="en-US" sz="2800" dirty="0">
                <a:solidFill>
                  <a:schemeClr val="tx1">
                    <a:lumMod val="85000"/>
                    <a:lumOff val="15000"/>
                  </a:schemeClr>
                </a:solidFill>
                <a:latin typeface="Times New Roman" panose="02020603050405020304" pitchFamily="18" charset="0"/>
                <a:cs typeface="Times New Roman" panose="02020603050405020304" pitchFamily="18" charset="0"/>
              </a:rPr>
              <a:t>“Something given to a public official, or a relative of the public official, when there is no payment, or payment is for a discounted price, and the opportunity (gift) is not available to others who are not public officials on the same terms or conditions.” </a:t>
            </a:r>
          </a:p>
        </p:txBody>
      </p:sp>
      <p:sp>
        <p:nvSpPr>
          <p:cNvPr id="4" name="Title 3">
            <a:extLst>
              <a:ext uri="{FF2B5EF4-FFF2-40B4-BE49-F238E27FC236}">
                <a16:creationId xmlns:a16="http://schemas.microsoft.com/office/drawing/2014/main" id="{10976792-195D-4FF8-9117-C4D524EF089D}"/>
              </a:ext>
            </a:extLst>
          </p:cNvPr>
          <p:cNvSpPr>
            <a:spLocks noGrp="1"/>
          </p:cNvSpPr>
          <p:nvPr>
            <p:ph type="title"/>
          </p:nvPr>
        </p:nvSpPr>
        <p:spPr/>
        <p:txBody>
          <a:bodyPr/>
          <a:lstStyle/>
          <a:p>
            <a:r>
              <a:rPr lang="en-US" dirty="0">
                <a:solidFill>
                  <a:schemeClr val="accent1">
                    <a:lumMod val="50000"/>
                  </a:schemeClr>
                </a:solidFill>
                <a:latin typeface="Times New Roman" panose="02020603050405020304" pitchFamily="18" charset="0"/>
                <a:cs typeface="Times New Roman" panose="02020603050405020304" pitchFamily="18" charset="0"/>
              </a:rPr>
              <a:t>Gifts</a:t>
            </a:r>
          </a:p>
        </p:txBody>
      </p:sp>
    </p:spTree>
    <p:extLst>
      <p:ext uri="{BB962C8B-B14F-4D97-AF65-F5344CB8AC3E}">
        <p14:creationId xmlns:p14="http://schemas.microsoft.com/office/powerpoint/2010/main" val="18305608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0"/>
            <a:ext cx="4228757" cy="58941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CDBFB518-63D1-4AC0-B28E-B706B61EA36B}"/>
              </a:ext>
            </a:extLst>
          </p:cNvPr>
          <p:cNvSpPr/>
          <p:nvPr/>
        </p:nvSpPr>
        <p:spPr>
          <a:xfrm>
            <a:off x="34833" y="721227"/>
            <a:ext cx="11835591" cy="5084469"/>
          </a:xfrm>
          <a:prstGeom prst="rect">
            <a:avLst/>
          </a:prstGeom>
        </p:spPr>
        <p:txBody>
          <a:bodyPr wrap="square">
            <a:spAutoFit/>
          </a:bodyPr>
          <a:lstStyle/>
          <a:p>
            <a:pPr lvl="1" indent="0">
              <a:spcBef>
                <a:spcPts val="1200"/>
              </a:spcBef>
              <a:spcAft>
                <a:spcPts val="1200"/>
              </a:spcAft>
              <a:buNone/>
            </a:pPr>
            <a:r>
              <a:rPr lang="en-US" altLang="en-US" sz="3200" b="1" dirty="0">
                <a:latin typeface="Times New Roman" panose="02020603050405020304" pitchFamily="18" charset="0"/>
                <a:cs typeface="Times New Roman" panose="02020603050405020304" pitchFamily="18" charset="0"/>
              </a:rPr>
              <a:t>What is a “legislative or administrative interest?”</a:t>
            </a:r>
          </a:p>
          <a:p>
            <a:pPr lvl="1" indent="0">
              <a:spcBef>
                <a:spcPts val="1200"/>
              </a:spcBef>
              <a:spcAft>
                <a:spcPts val="1200"/>
              </a:spcAft>
              <a:buNone/>
            </a:pPr>
            <a:r>
              <a:rPr lang="en-US" altLang="en-US" sz="3200" dirty="0">
                <a:latin typeface="Times New Roman" panose="02020603050405020304" pitchFamily="18" charset="0"/>
                <a:cs typeface="Times New Roman" panose="02020603050405020304" pitchFamily="18" charset="0"/>
              </a:rPr>
              <a:t>With respect to the public body, can the giver:</a:t>
            </a:r>
          </a:p>
          <a:p>
            <a:pPr marL="457200" lvl="3">
              <a:lnSpc>
                <a:spcPct val="80000"/>
              </a:lnSpc>
            </a:pPr>
            <a:r>
              <a:rPr lang="en-US" altLang="en-US" sz="3200" dirty="0">
                <a:latin typeface="Times New Roman" panose="02020603050405020304" pitchFamily="18" charset="0"/>
                <a:cs typeface="Times New Roman" panose="02020603050405020304" pitchFamily="18" charset="0"/>
              </a:rPr>
              <a:t>	…sell things?</a:t>
            </a:r>
          </a:p>
          <a:p>
            <a:pPr marL="457200" lvl="3">
              <a:lnSpc>
                <a:spcPct val="80000"/>
              </a:lnSpc>
            </a:pPr>
            <a:endParaRPr lang="en-US" altLang="en-US" sz="3200" dirty="0">
              <a:latin typeface="Times New Roman" panose="02020603050405020304" pitchFamily="18" charset="0"/>
              <a:cs typeface="Times New Roman" panose="02020603050405020304" pitchFamily="18" charset="0"/>
            </a:endParaRPr>
          </a:p>
          <a:p>
            <a:pPr marL="457200" lvl="3">
              <a:lnSpc>
                <a:spcPct val="80000"/>
              </a:lnSpc>
            </a:pPr>
            <a:r>
              <a:rPr lang="en-US" altLang="en-US" sz="3200" dirty="0">
                <a:latin typeface="Times New Roman" panose="02020603050405020304" pitchFamily="18" charset="0"/>
                <a:cs typeface="Times New Roman" panose="02020603050405020304" pitchFamily="18" charset="0"/>
              </a:rPr>
              <a:t>	…submit bids?</a:t>
            </a:r>
          </a:p>
          <a:p>
            <a:pPr marL="457200" lvl="3">
              <a:lnSpc>
                <a:spcPct val="80000"/>
              </a:lnSpc>
            </a:pPr>
            <a:endParaRPr lang="en-US" altLang="en-US" sz="3200" dirty="0">
              <a:latin typeface="Times New Roman" panose="02020603050405020304" pitchFamily="18" charset="0"/>
              <a:cs typeface="Times New Roman" panose="02020603050405020304" pitchFamily="18" charset="0"/>
            </a:endParaRPr>
          </a:p>
          <a:p>
            <a:pPr marL="457200" lvl="3">
              <a:lnSpc>
                <a:spcPct val="80000"/>
              </a:lnSpc>
            </a:pPr>
            <a:r>
              <a:rPr lang="en-US" altLang="en-US" sz="3200" dirty="0">
                <a:latin typeface="Times New Roman" panose="02020603050405020304" pitchFamily="18" charset="0"/>
                <a:cs typeface="Times New Roman" panose="02020603050405020304" pitchFamily="18" charset="0"/>
              </a:rPr>
              <a:t>	…get a license or permit?</a:t>
            </a:r>
          </a:p>
          <a:p>
            <a:pPr marL="457200" lvl="3">
              <a:lnSpc>
                <a:spcPct val="80000"/>
              </a:lnSpc>
            </a:pPr>
            <a:endParaRPr lang="en-US" altLang="en-US" sz="3200" dirty="0">
              <a:latin typeface="Times New Roman" panose="02020603050405020304" pitchFamily="18" charset="0"/>
              <a:cs typeface="Times New Roman" panose="02020603050405020304" pitchFamily="18" charset="0"/>
            </a:endParaRPr>
          </a:p>
          <a:p>
            <a:pPr marL="457200" lvl="3">
              <a:lnSpc>
                <a:spcPct val="80000"/>
              </a:lnSpc>
            </a:pPr>
            <a:r>
              <a:rPr lang="en-US" altLang="en-US" sz="3200" dirty="0">
                <a:latin typeface="Times New Roman" panose="02020603050405020304" pitchFamily="18" charset="0"/>
                <a:cs typeface="Times New Roman" panose="02020603050405020304" pitchFamily="18" charset="0"/>
              </a:rPr>
              <a:t>	…advocate for legislative outcomes (i.e., lobby)?</a:t>
            </a:r>
          </a:p>
          <a:p>
            <a:pPr marL="457200" lvl="3">
              <a:lnSpc>
                <a:spcPct val="80000"/>
              </a:lnSpc>
            </a:pPr>
            <a:endParaRPr lang="en-US" altLang="en-US" sz="3200" dirty="0">
              <a:latin typeface="Times New Roman" panose="02020603050405020304" pitchFamily="18" charset="0"/>
              <a:cs typeface="Times New Roman" panose="02020603050405020304" pitchFamily="18" charset="0"/>
            </a:endParaRPr>
          </a:p>
          <a:p>
            <a:pPr marL="457200" lvl="3">
              <a:lnSpc>
                <a:spcPct val="80000"/>
              </a:lnSpc>
            </a:pPr>
            <a:r>
              <a:rPr lang="en-US" altLang="en-US" sz="3200" dirty="0">
                <a:latin typeface="Times New Roman" panose="02020603050405020304" pitchFamily="18" charset="0"/>
                <a:cs typeface="Times New Roman" panose="02020603050405020304" pitchFamily="18" charset="0"/>
              </a:rPr>
              <a:t>	…be affected by employment decisions?</a:t>
            </a:r>
          </a:p>
        </p:txBody>
      </p:sp>
    </p:spTree>
    <p:extLst>
      <p:ext uri="{BB962C8B-B14F-4D97-AF65-F5344CB8AC3E}">
        <p14:creationId xmlns:p14="http://schemas.microsoft.com/office/powerpoint/2010/main" val="131304351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0"/>
            <a:ext cx="4228757" cy="58941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4FCCA493-7D9E-4616-97E0-3E4739682261}"/>
              </a:ext>
            </a:extLst>
          </p:cNvPr>
          <p:cNvSpPr/>
          <p:nvPr/>
        </p:nvSpPr>
        <p:spPr>
          <a:xfrm>
            <a:off x="507962" y="735874"/>
            <a:ext cx="11161524" cy="4524315"/>
          </a:xfrm>
          <a:prstGeom prst="rect">
            <a:avLst/>
          </a:prstGeom>
        </p:spPr>
        <p:txBody>
          <a:bodyPr wrap="square">
            <a:spAutoFit/>
          </a:bodyPr>
          <a:lstStyle/>
          <a:p>
            <a:pPr>
              <a:buNone/>
              <a:defRPr/>
            </a:pPr>
            <a:r>
              <a:rPr lang="en-US" sz="3200" b="1" dirty="0">
                <a:solidFill>
                  <a:schemeClr val="tx1">
                    <a:lumMod val="85000"/>
                    <a:lumOff val="15000"/>
                  </a:schemeClr>
                </a:solidFill>
                <a:latin typeface="Times New Roman" panose="02020603050405020304" pitchFamily="18" charset="0"/>
                <a:cs typeface="Times New Roman" panose="02020603050405020304" pitchFamily="18" charset="0"/>
              </a:rPr>
              <a:t>Is entertainment a gift?</a:t>
            </a:r>
          </a:p>
          <a:p>
            <a:pPr>
              <a:buNone/>
              <a:defRPr/>
            </a:pPr>
            <a:endParaRPr lang="en-US" sz="3200" b="1"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Yes, entertainment gifts include invitations to events or activities put on for recreation or amusement (e.g. concerts, plays, sporting events). </a:t>
            </a:r>
          </a:p>
          <a:p>
            <a:pPr>
              <a:buNone/>
              <a:defRPr/>
            </a:pPr>
            <a:endParaRPr 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If not an incidental part of another event (such as a conference) and provided by someone with a legislative or administrative interest in the public body, the $50 annual limit applies. </a:t>
            </a:r>
          </a:p>
        </p:txBody>
      </p:sp>
    </p:spTree>
    <p:extLst>
      <p:ext uri="{BB962C8B-B14F-4D97-AF65-F5344CB8AC3E}">
        <p14:creationId xmlns:p14="http://schemas.microsoft.com/office/powerpoint/2010/main" val="278639511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0"/>
            <a:ext cx="4228757" cy="58941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4FCCA493-7D9E-4616-97E0-3E4739682261}"/>
              </a:ext>
            </a:extLst>
          </p:cNvPr>
          <p:cNvSpPr/>
          <p:nvPr/>
        </p:nvSpPr>
        <p:spPr>
          <a:xfrm>
            <a:off x="499516" y="643837"/>
            <a:ext cx="11370909" cy="5016758"/>
          </a:xfrm>
          <a:prstGeom prst="rect">
            <a:avLst/>
          </a:prstGeom>
        </p:spPr>
        <p:txBody>
          <a:bodyPr wrap="square">
            <a:spAutoFit/>
          </a:bodyPr>
          <a:lstStyle/>
          <a:p>
            <a:pPr>
              <a:buNone/>
              <a:defRPr/>
            </a:pPr>
            <a:r>
              <a:rPr lang="en-US" sz="3200" b="1" dirty="0">
                <a:solidFill>
                  <a:schemeClr val="tx1">
                    <a:lumMod val="85000"/>
                    <a:lumOff val="15000"/>
                  </a:schemeClr>
                </a:solidFill>
                <a:latin typeface="Times New Roman" panose="02020603050405020304" pitchFamily="18" charset="0"/>
                <a:cs typeface="Times New Roman" panose="02020603050405020304" pitchFamily="18" charset="0"/>
              </a:rPr>
              <a:t>What about meals and beverages?</a:t>
            </a: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 </a:t>
            </a:r>
          </a:p>
          <a:p>
            <a:pPr>
              <a:defRPr/>
            </a:pPr>
            <a:endParaRPr 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Food and beverages consumed in the presence of the buyer is subject to the $50 limit. </a:t>
            </a:r>
          </a:p>
          <a:p>
            <a:pPr>
              <a:defRPr/>
            </a:pPr>
            <a:endParaRPr 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However, you may accept food and beverage at a reception when it is an incidental part of the reception.</a:t>
            </a:r>
          </a:p>
          <a:p>
            <a:pPr>
              <a:defRPr/>
            </a:pPr>
            <a:endParaRPr 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Also, food or beverage consumed at the event when the public official represents the public entity is not a gift. </a:t>
            </a:r>
          </a:p>
        </p:txBody>
      </p:sp>
    </p:spTree>
    <p:extLst>
      <p:ext uri="{BB962C8B-B14F-4D97-AF65-F5344CB8AC3E}">
        <p14:creationId xmlns:p14="http://schemas.microsoft.com/office/powerpoint/2010/main" val="225411743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0"/>
            <a:ext cx="4228757" cy="58941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4FCCA493-7D9E-4616-97E0-3E4739682261}"/>
              </a:ext>
            </a:extLst>
          </p:cNvPr>
          <p:cNvSpPr/>
          <p:nvPr/>
        </p:nvSpPr>
        <p:spPr>
          <a:xfrm>
            <a:off x="491061" y="770708"/>
            <a:ext cx="11509350" cy="4524315"/>
          </a:xfrm>
          <a:prstGeom prst="rect">
            <a:avLst/>
          </a:prstGeom>
        </p:spPr>
        <p:txBody>
          <a:bodyPr wrap="square">
            <a:spAutoFit/>
          </a:bodyPr>
          <a:lstStyle/>
          <a:p>
            <a:pPr>
              <a:buNone/>
              <a:defRPr/>
            </a:pPr>
            <a:r>
              <a:rPr lang="en-US" sz="3200" b="1" dirty="0">
                <a:solidFill>
                  <a:schemeClr val="tx1">
                    <a:lumMod val="85000"/>
                    <a:lumOff val="15000"/>
                  </a:schemeClr>
                </a:solidFill>
                <a:latin typeface="Times New Roman" panose="02020603050405020304" pitchFamily="18" charset="0"/>
                <a:cs typeface="Times New Roman" panose="02020603050405020304" pitchFamily="18" charset="0"/>
              </a:rPr>
              <a:t>Permissible gifts?</a:t>
            </a:r>
            <a:endParaRPr 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endParaRPr 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Gifts of any value if the giver does not have a legislative/administrative interest in the public entity.</a:t>
            </a:r>
          </a:p>
          <a:p>
            <a:pPr>
              <a:buNone/>
              <a:defRPr/>
            </a:pP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 </a:t>
            </a:r>
          </a:p>
          <a:p>
            <a:pPr>
              <a:buNone/>
              <a:defRPr/>
            </a:pP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Gifts of $50 or less from a single source with a legislative/administrative interest in the public entity.</a:t>
            </a:r>
          </a:p>
          <a:p>
            <a:pPr>
              <a:defRPr/>
            </a:pPr>
            <a:endParaRPr 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Gifts that bear no relationship to the person’s public position. </a:t>
            </a:r>
          </a:p>
        </p:txBody>
      </p:sp>
    </p:spTree>
    <p:extLst>
      <p:ext uri="{BB962C8B-B14F-4D97-AF65-F5344CB8AC3E}">
        <p14:creationId xmlns:p14="http://schemas.microsoft.com/office/powerpoint/2010/main" val="523962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a:extLst>
              <a:ext uri="{FF2B5EF4-FFF2-40B4-BE49-F238E27FC236}">
                <a16:creationId xmlns:a16="http://schemas.microsoft.com/office/drawing/2014/main" id="{DE29594F-E05B-4A4E-8751-F22833BCBCFE}"/>
              </a:ext>
            </a:extLst>
          </p:cNvPr>
          <p:cNvSpPr>
            <a:spLocks noGrp="1" noChangeArrowheads="1"/>
          </p:cNvSpPr>
          <p:nvPr>
            <p:ph idx="1"/>
          </p:nvPr>
        </p:nvSpPr>
        <p:spPr>
          <a:xfrm>
            <a:off x="596536" y="449771"/>
            <a:ext cx="11213662" cy="5434727"/>
          </a:xfrm>
        </p:spPr>
        <p:txBody>
          <a:bodyPr rtlCol="0" anchor="ctr">
            <a:normAutofit lnSpcReduction="10000"/>
          </a:bodyPr>
          <a:lstStyle/>
          <a:p>
            <a:pPr marL="114300">
              <a:spcBef>
                <a:spcPts val="580"/>
              </a:spcBef>
              <a:buNone/>
              <a:defRPr/>
            </a:pPr>
            <a:endParaRPr lang="en-US" sz="2400" dirty="0"/>
          </a:p>
          <a:p>
            <a:pPr marL="114300">
              <a:spcBef>
                <a:spcPts val="580"/>
              </a:spcBef>
              <a:buNone/>
              <a:defRPr/>
            </a:pPr>
            <a:r>
              <a:rPr lang="en-US" sz="3500" u="sng" dirty="0">
                <a:latin typeface="Times New Roman" panose="02020603050405020304" pitchFamily="18" charset="0"/>
                <a:cs typeface="Times New Roman" panose="02020603050405020304" pitchFamily="18" charset="0"/>
              </a:rPr>
              <a:t>Expressly provided authority</a:t>
            </a:r>
            <a:r>
              <a:rPr lang="en-US" sz="3500" dirty="0">
                <a:latin typeface="Times New Roman" panose="02020603050405020304" pitchFamily="18" charset="0"/>
                <a:cs typeface="Times New Roman" panose="02020603050405020304" pitchFamily="18" charset="0"/>
              </a:rPr>
              <a:t>:</a:t>
            </a:r>
          </a:p>
          <a:p>
            <a:pPr marL="114300">
              <a:spcBef>
                <a:spcPts val="580"/>
              </a:spcBef>
              <a:buNone/>
              <a:defRPr/>
            </a:pPr>
            <a:endParaRPr lang="en-US" sz="3600" dirty="0">
              <a:latin typeface="Times New Roman" panose="02020603050405020304" pitchFamily="18" charset="0"/>
              <a:cs typeface="Times New Roman" panose="02020603050405020304" pitchFamily="18" charset="0"/>
            </a:endParaRPr>
          </a:p>
          <a:p>
            <a:pPr marL="822960" lvl="1" indent="-457200">
              <a:spcBef>
                <a:spcPts val="370"/>
              </a:spcBef>
              <a:buFont typeface="Wingdings" panose="05000000000000000000" pitchFamily="2" charset="2"/>
              <a:buChar char="§"/>
              <a:defRPr/>
            </a:pPr>
            <a:r>
              <a:rPr lang="en-US" sz="3500" dirty="0">
                <a:latin typeface="Times New Roman" panose="02020603050405020304" pitchFamily="18" charset="0"/>
                <a:cs typeface="Times New Roman" panose="02020603050405020304" pitchFamily="18" charset="0"/>
              </a:rPr>
              <a:t>ORS Chapter 198</a:t>
            </a:r>
          </a:p>
          <a:p>
            <a:pPr marL="822960" lvl="1" indent="-457200">
              <a:spcBef>
                <a:spcPts val="370"/>
              </a:spcBef>
              <a:buFont typeface="Wingdings" panose="05000000000000000000" pitchFamily="2" charset="2"/>
              <a:buChar char="§"/>
              <a:defRPr/>
            </a:pPr>
            <a:r>
              <a:rPr lang="en-US" sz="3500" dirty="0">
                <a:latin typeface="Times New Roman" panose="02020603050405020304" pitchFamily="18" charset="0"/>
                <a:cs typeface="Times New Roman" panose="02020603050405020304" pitchFamily="18" charset="0"/>
              </a:rPr>
              <a:t>“Principal Act” of District </a:t>
            </a:r>
          </a:p>
          <a:p>
            <a:pPr marL="822960" lvl="1" indent="-457200">
              <a:spcBef>
                <a:spcPts val="370"/>
              </a:spcBef>
              <a:buFont typeface="Wingdings" panose="05000000000000000000" pitchFamily="2" charset="2"/>
              <a:buChar char="§"/>
              <a:defRPr/>
            </a:pPr>
            <a:r>
              <a:rPr lang="en-US" sz="3500" dirty="0">
                <a:latin typeface="Times New Roman" panose="02020603050405020304" pitchFamily="18" charset="0"/>
                <a:cs typeface="Times New Roman" panose="02020603050405020304" pitchFamily="18" charset="0"/>
              </a:rPr>
              <a:t>Other statutes, e.g.:</a:t>
            </a:r>
          </a:p>
          <a:p>
            <a:pPr marL="1097280" lvl="2" indent="-457200">
              <a:spcBef>
                <a:spcPts val="370"/>
              </a:spcBef>
              <a:buClr>
                <a:schemeClr val="accent3"/>
              </a:buClr>
              <a:buFont typeface="Wingdings" panose="05000000000000000000" pitchFamily="2" charset="2"/>
              <a:buChar char="§"/>
              <a:defRPr/>
            </a:pPr>
            <a:r>
              <a:rPr lang="en-US" sz="3500" dirty="0">
                <a:latin typeface="Times New Roman" panose="02020603050405020304" pitchFamily="18" charset="0"/>
                <a:cs typeface="Times New Roman" panose="02020603050405020304" pitchFamily="18" charset="0"/>
              </a:rPr>
              <a:t>Elections (ORS Ch. 255)</a:t>
            </a:r>
          </a:p>
          <a:p>
            <a:pPr marL="1097280" lvl="2" indent="-457200">
              <a:spcBef>
                <a:spcPts val="370"/>
              </a:spcBef>
              <a:buClr>
                <a:schemeClr val="accent3"/>
              </a:buClr>
              <a:buFont typeface="Wingdings" panose="05000000000000000000" pitchFamily="2" charset="2"/>
              <a:buChar char="§"/>
              <a:defRPr/>
            </a:pPr>
            <a:r>
              <a:rPr lang="en-US" sz="3500" dirty="0">
                <a:latin typeface="Times New Roman" panose="02020603050405020304" pitchFamily="18" charset="0"/>
                <a:cs typeface="Times New Roman" panose="02020603050405020304" pitchFamily="18" charset="0"/>
              </a:rPr>
              <a:t>Bonds (ORS Ch. 280)</a:t>
            </a:r>
          </a:p>
          <a:p>
            <a:pPr marL="1097280" lvl="2" indent="-457200">
              <a:spcBef>
                <a:spcPts val="370"/>
              </a:spcBef>
              <a:buClr>
                <a:schemeClr val="accent3"/>
              </a:buClr>
              <a:buFont typeface="Wingdings" panose="05000000000000000000" pitchFamily="2" charset="2"/>
              <a:buChar char="§"/>
              <a:defRPr/>
            </a:pPr>
            <a:r>
              <a:rPr lang="en-US" sz="3500" dirty="0">
                <a:latin typeface="Times New Roman" panose="02020603050405020304" pitchFamily="18" charset="0"/>
                <a:cs typeface="Times New Roman" panose="02020603050405020304" pitchFamily="18" charset="0"/>
              </a:rPr>
              <a:t>Contracts (ORS Ch. 279A, B, C)</a:t>
            </a:r>
          </a:p>
          <a:p>
            <a:pPr marL="822960" lvl="1" indent="-457200">
              <a:spcBef>
                <a:spcPts val="370"/>
              </a:spcBef>
              <a:buFont typeface="Wingdings" panose="05000000000000000000" pitchFamily="2" charset="2"/>
              <a:buChar char="§"/>
              <a:defRPr/>
            </a:pPr>
            <a:r>
              <a:rPr lang="en-US" sz="3500" dirty="0">
                <a:latin typeface="Times New Roman" panose="02020603050405020304" pitchFamily="18" charset="0"/>
                <a:cs typeface="Times New Roman" panose="02020603050405020304" pitchFamily="18" charset="0"/>
              </a:rPr>
              <a:t>Administrative Rules</a:t>
            </a:r>
          </a:p>
          <a:p>
            <a:pPr marL="822960" lvl="1" indent="-457200">
              <a:spcBef>
                <a:spcPts val="370"/>
              </a:spcBef>
              <a:buFont typeface="Wingdings" panose="05000000000000000000" pitchFamily="2" charset="2"/>
              <a:buChar char="§"/>
              <a:defRPr/>
            </a:pPr>
            <a:r>
              <a:rPr lang="en-US" sz="3500" dirty="0">
                <a:latin typeface="Times New Roman" panose="02020603050405020304" pitchFamily="18" charset="0"/>
                <a:cs typeface="Times New Roman" panose="02020603050405020304" pitchFamily="18" charset="0"/>
              </a:rPr>
              <a:t>Ordinances</a:t>
            </a:r>
          </a:p>
          <a:p>
            <a:pPr marL="274320" indent="-274320">
              <a:spcBef>
                <a:spcPts val="580"/>
              </a:spcBef>
              <a:defRPr/>
            </a:pPr>
            <a:endParaRPr lang="en-US" sz="24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0"/>
            <a:ext cx="4228757" cy="58941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60" y="850900"/>
            <a:ext cx="7112165" cy="536326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3" name="Rectangle 2">
            <a:extLst>
              <a:ext uri="{FF2B5EF4-FFF2-40B4-BE49-F238E27FC236}">
                <a16:creationId xmlns:a16="http://schemas.microsoft.com/office/drawing/2014/main" id="{AAEB6EF1-2157-4158-A352-3BCECF006F83}"/>
              </a:ext>
            </a:extLst>
          </p:cNvPr>
          <p:cNvSpPr/>
          <p:nvPr/>
        </p:nvSpPr>
        <p:spPr>
          <a:xfrm>
            <a:off x="529507" y="850900"/>
            <a:ext cx="11470904" cy="3785652"/>
          </a:xfrm>
          <a:prstGeom prst="rect">
            <a:avLst/>
          </a:prstGeom>
        </p:spPr>
        <p:txBody>
          <a:bodyPr wrap="square">
            <a:spAutoFit/>
          </a:bodyPr>
          <a:lstStyle/>
          <a:p>
            <a:pPr>
              <a:defRPr/>
            </a:pPr>
            <a:r>
              <a:rPr lang="en-US" altLang="en-US" sz="3200" dirty="0">
                <a:latin typeface="Times New Roman" panose="02020603050405020304" pitchFamily="18" charset="0"/>
                <a:cs typeface="Times New Roman" panose="02020603050405020304" pitchFamily="18" charset="0"/>
              </a:rPr>
              <a:t>Informational or program material, publications or subscriptions related to the recipient’s performance of official duties.</a:t>
            </a:r>
          </a:p>
          <a:p>
            <a:pPr>
              <a:defRPr/>
            </a:pPr>
            <a:endParaRPr lang="en-US" altLang="en-US" sz="3200" dirty="0">
              <a:latin typeface="Times New Roman" panose="02020603050405020304" pitchFamily="18" charset="0"/>
              <a:cs typeface="Times New Roman" panose="02020603050405020304" pitchFamily="18" charset="0"/>
            </a:endParaRPr>
          </a:p>
          <a:p>
            <a:pPr>
              <a:defRPr/>
            </a:pPr>
            <a:r>
              <a:rPr lang="en-US" altLang="en-US" sz="3200" dirty="0">
                <a:latin typeface="Times New Roman" panose="02020603050405020304" pitchFamily="18" charset="0"/>
                <a:cs typeface="Times New Roman" panose="02020603050405020304" pitchFamily="18" charset="0"/>
              </a:rPr>
              <a:t>Reasonable food, travel, and lodging expenses paid for the public official, accompanying relatives, and staff when a public official is representing the public entity on approved official business.</a:t>
            </a:r>
          </a:p>
          <a:p>
            <a:pPr>
              <a:defRPr/>
            </a:pPr>
            <a:endParaRPr lang="en-US" altLang="en-US" sz="2400" dirty="0"/>
          </a:p>
          <a:p>
            <a:pPr>
              <a:defRPr/>
            </a:pPr>
            <a:endParaRPr lang="en-US" altLang="en-US" sz="2400" dirty="0"/>
          </a:p>
        </p:txBody>
      </p:sp>
    </p:spTree>
    <p:extLst>
      <p:ext uri="{BB962C8B-B14F-4D97-AF65-F5344CB8AC3E}">
        <p14:creationId xmlns:p14="http://schemas.microsoft.com/office/powerpoint/2010/main" val="332645529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0"/>
            <a:ext cx="4228757" cy="58941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92133"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C5D0B892-1D06-488A-BCAA-44B62BE7315F}"/>
              </a:ext>
            </a:extLst>
          </p:cNvPr>
          <p:cNvSpPr/>
          <p:nvPr/>
        </p:nvSpPr>
        <p:spPr>
          <a:xfrm>
            <a:off x="513806" y="810986"/>
            <a:ext cx="11495314" cy="5170646"/>
          </a:xfrm>
          <a:prstGeom prst="rect">
            <a:avLst/>
          </a:prstGeom>
        </p:spPr>
        <p:txBody>
          <a:bodyPr wrap="square">
            <a:spAutoFit/>
          </a:bodyPr>
          <a:lstStyle/>
          <a:p>
            <a:pPr>
              <a:defRPr/>
            </a:pP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Unsolicited awards of appreciation with a resale value of less than $25 (e.g., engraved plaques).</a:t>
            </a:r>
          </a:p>
          <a:p>
            <a:pPr>
              <a:buNone/>
              <a:defRPr/>
            </a:pPr>
            <a:endParaRPr 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3200" dirty="0">
                <a:solidFill>
                  <a:schemeClr val="tx1">
                    <a:lumMod val="85000"/>
                    <a:lumOff val="15000"/>
                  </a:schemeClr>
                </a:solidFill>
                <a:latin typeface="Times New Roman" panose="02020603050405020304" pitchFamily="18" charset="0"/>
                <a:cs typeface="Times New Roman" panose="02020603050405020304" pitchFamily="18" charset="0"/>
              </a:rPr>
              <a:t>Unsolicited honoraria of no more than $50. </a:t>
            </a:r>
          </a:p>
          <a:p>
            <a:pPr>
              <a:defRPr/>
            </a:pPr>
            <a:endParaRPr 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3200" dirty="0">
                <a:solidFill>
                  <a:srgbClr val="000000"/>
                </a:solidFill>
                <a:latin typeface="Times New Roman" panose="02020603050405020304" pitchFamily="18" charset="0"/>
                <a:cs typeface="Times New Roman" panose="02020603050405020304" pitchFamily="18" charset="0"/>
              </a:rPr>
              <a:t>Waiver or discount of registration expenses or materials provided to a public official or candidate at a continuing education event that the public official or candidate may attend to satisfy a professional licensing requirement.</a:t>
            </a:r>
          </a:p>
          <a:p>
            <a:pPr>
              <a:defRPr/>
            </a:pPr>
            <a:endParaRPr lang="en-US" sz="2400" dirty="0">
              <a:solidFill>
                <a:schemeClr val="tx1">
                  <a:lumMod val="85000"/>
                  <a:lumOff val="15000"/>
                </a:schemeClr>
              </a:solidFill>
            </a:endParaRPr>
          </a:p>
          <a:p>
            <a:pPr>
              <a:buNone/>
              <a:defRPr/>
            </a:pPr>
            <a:r>
              <a:rPr lang="en-US" dirty="0">
                <a:solidFill>
                  <a:schemeClr val="tx1">
                    <a:lumMod val="85000"/>
                    <a:lumOff val="15000"/>
                  </a:schemeClr>
                </a:solidFill>
              </a:rPr>
              <a:t> </a:t>
            </a:r>
          </a:p>
        </p:txBody>
      </p:sp>
    </p:spTree>
    <p:extLst>
      <p:ext uri="{BB962C8B-B14F-4D97-AF65-F5344CB8AC3E}">
        <p14:creationId xmlns:p14="http://schemas.microsoft.com/office/powerpoint/2010/main" val="6475210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865EF82F-A0A6-476B-8D5A-1AED86B6C4CE}"/>
              </a:ext>
            </a:extLst>
          </p:cNvPr>
          <p:cNvSpPr/>
          <p:nvPr/>
        </p:nvSpPr>
        <p:spPr>
          <a:xfrm>
            <a:off x="3048000" y="-7974121"/>
            <a:ext cx="6096000" cy="2862322"/>
          </a:xfrm>
          <a:prstGeom prst="rect">
            <a:avLst/>
          </a:prstGeom>
        </p:spPr>
        <p:txBody>
          <a:bodyPr>
            <a:spAutoFit/>
          </a:bodyPr>
          <a:lstStyle/>
          <a:p>
            <a:r>
              <a:rPr lang="en-US" dirty="0">
                <a:solidFill>
                  <a:srgbClr val="000000"/>
                </a:solidFill>
                <a:latin typeface="&amp;quot"/>
              </a:rPr>
              <a:t>(C) An unsolicited token or award of appreciation in the form of a plaque, trophy, desk item, wall memento or similar item, with a resale value reasonably expected to be less than $25.</a:t>
            </a:r>
            <a:endParaRPr lang="en-US" sz="1600" dirty="0">
              <a:solidFill>
                <a:srgbClr val="000000"/>
              </a:solidFill>
              <a:latin typeface="&amp;quot"/>
            </a:endParaRPr>
          </a:p>
          <a:p>
            <a:r>
              <a:rPr lang="en-US" dirty="0">
                <a:solidFill>
                  <a:srgbClr val="000000"/>
                </a:solidFill>
                <a:latin typeface="&amp;quot"/>
              </a:rPr>
              <a:t>             (N) Entertainment provided to a public official or a relative or member of the household of the public official where the public official is acting in an official capacity while representing state government as defined in ORS 174.111, a local government as defined in ORS 174.116 or a special government body as defined in ORS 174.117 for a ceremonial purpose.</a:t>
            </a:r>
            <a:endParaRPr lang="en-US" sz="1600" b="0" i="0" u="none" strike="noStrike" dirty="0">
              <a:solidFill>
                <a:srgbClr val="000000"/>
              </a:solidFill>
              <a:effectLst/>
              <a:latin typeface="&amp;quot"/>
            </a:endParaRPr>
          </a:p>
        </p:txBody>
      </p:sp>
      <p:sp>
        <p:nvSpPr>
          <p:cNvPr id="3" name="Rectangle 2">
            <a:extLst>
              <a:ext uri="{FF2B5EF4-FFF2-40B4-BE49-F238E27FC236}">
                <a16:creationId xmlns:a16="http://schemas.microsoft.com/office/drawing/2014/main" id="{68211761-4448-4B5F-9958-4FDC2C442A19}"/>
              </a:ext>
            </a:extLst>
          </p:cNvPr>
          <p:cNvSpPr/>
          <p:nvPr/>
        </p:nvSpPr>
        <p:spPr>
          <a:xfrm>
            <a:off x="-60458" y="450945"/>
            <a:ext cx="12312915" cy="5632311"/>
          </a:xfrm>
          <a:prstGeom prst="rect">
            <a:avLst/>
          </a:prstGeom>
        </p:spPr>
        <p:txBody>
          <a:bodyPr wrap="square">
            <a:spAutoFit/>
          </a:bodyPr>
          <a:lstStyle/>
          <a:p>
            <a:pPr lvl="1" indent="0">
              <a:buNone/>
              <a:defRPr/>
            </a:pPr>
            <a:r>
              <a:rPr lang="en-US" altLang="en-US" sz="3000" b="1" dirty="0">
                <a:solidFill>
                  <a:schemeClr val="tx1">
                    <a:lumMod val="85000"/>
                    <a:lumOff val="15000"/>
                  </a:schemeClr>
                </a:solidFill>
                <a:latin typeface="Times New Roman" panose="02020603050405020304" pitchFamily="18" charset="0"/>
                <a:cs typeface="Times New Roman" panose="02020603050405020304" pitchFamily="18" charset="0"/>
              </a:rPr>
              <a:t>A public official may not:</a:t>
            </a:r>
          </a:p>
          <a:p>
            <a:pPr lvl="1" indent="0">
              <a:buNone/>
              <a:defRPr/>
            </a:pPr>
            <a:endParaRPr lang="en-US" altLang="en-US" sz="3000" dirty="0">
              <a:solidFill>
                <a:schemeClr val="tx1">
                  <a:lumMod val="85000"/>
                  <a:lumOff val="15000"/>
                </a:schemeClr>
              </a:solidFill>
              <a:latin typeface="Times New Roman" panose="02020603050405020304" pitchFamily="18" charset="0"/>
              <a:cs typeface="Times New Roman" panose="02020603050405020304" pitchFamily="18" charset="0"/>
            </a:endParaRPr>
          </a:p>
          <a:p>
            <a:pPr marL="411480" lvl="1">
              <a:buClr>
                <a:schemeClr val="tx2"/>
              </a:buClr>
              <a:defRPr/>
            </a:pPr>
            <a:r>
              <a:rPr lang="en-US" altLang="en-US" sz="3000" dirty="0">
                <a:solidFill>
                  <a:schemeClr val="tx1">
                    <a:lumMod val="85000"/>
                    <a:lumOff val="15000"/>
                  </a:schemeClr>
                </a:solidFill>
                <a:latin typeface="Times New Roman" panose="02020603050405020304" pitchFamily="18" charset="0"/>
                <a:cs typeface="Times New Roman" panose="02020603050405020304" pitchFamily="18" charset="0"/>
              </a:rPr>
              <a:t>Solicit or accept the offer, pledge or promise of </a:t>
            </a:r>
            <a:r>
              <a:rPr lang="en-US" altLang="en-US" sz="3000" b="1" dirty="0">
                <a:solidFill>
                  <a:schemeClr val="tx1">
                    <a:lumMod val="85000"/>
                    <a:lumOff val="15000"/>
                  </a:schemeClr>
                </a:solidFill>
                <a:latin typeface="Times New Roman" panose="02020603050405020304" pitchFamily="18" charset="0"/>
                <a:cs typeface="Times New Roman" panose="02020603050405020304" pitchFamily="18" charset="0"/>
              </a:rPr>
              <a:t>future employment</a:t>
            </a:r>
            <a:r>
              <a:rPr lang="en-US" altLang="en-US" sz="3000" dirty="0">
                <a:solidFill>
                  <a:schemeClr val="tx1">
                    <a:lumMod val="85000"/>
                    <a:lumOff val="15000"/>
                  </a:schemeClr>
                </a:solidFill>
                <a:latin typeface="Times New Roman" panose="02020603050405020304" pitchFamily="18" charset="0"/>
                <a:cs typeface="Times New Roman" panose="02020603050405020304" pitchFamily="18" charset="0"/>
              </a:rPr>
              <a:t> based on any understanding that a vote, official action or judgment would be influenced by the offer. </a:t>
            </a:r>
          </a:p>
          <a:p>
            <a:pPr marL="777240" lvl="1" indent="-365760">
              <a:buClr>
                <a:schemeClr val="tx2"/>
              </a:buClr>
              <a:buFont typeface="Wingdings" panose="05000000000000000000" pitchFamily="2" charset="2"/>
              <a:buChar char="§"/>
              <a:defRPr/>
            </a:pPr>
            <a:endParaRPr lang="en-US" altLang="en-US" sz="3000" dirty="0">
              <a:solidFill>
                <a:schemeClr val="tx1">
                  <a:lumMod val="85000"/>
                  <a:lumOff val="15000"/>
                </a:schemeClr>
              </a:solidFill>
              <a:latin typeface="Times New Roman" panose="02020603050405020304" pitchFamily="18" charset="0"/>
              <a:cs typeface="Times New Roman" panose="02020603050405020304" pitchFamily="18" charset="0"/>
            </a:endParaRPr>
          </a:p>
          <a:p>
            <a:pPr marL="411480" lvl="1">
              <a:buClr>
                <a:schemeClr val="tx2"/>
              </a:buClr>
              <a:defRPr/>
            </a:pPr>
            <a:r>
              <a:rPr lang="en-US" altLang="en-US" sz="3000" dirty="0">
                <a:solidFill>
                  <a:schemeClr val="tx1">
                    <a:lumMod val="85000"/>
                    <a:lumOff val="15000"/>
                  </a:schemeClr>
                </a:solidFill>
                <a:latin typeface="Times New Roman" panose="02020603050405020304" pitchFamily="18" charset="0"/>
                <a:cs typeface="Times New Roman" panose="02020603050405020304" pitchFamily="18" charset="0"/>
              </a:rPr>
              <a:t>Use or attempt to use </a:t>
            </a:r>
            <a:r>
              <a:rPr lang="en-US" altLang="en-US" sz="3000" b="1" dirty="0">
                <a:solidFill>
                  <a:schemeClr val="tx1">
                    <a:lumMod val="85000"/>
                    <a:lumOff val="15000"/>
                  </a:schemeClr>
                </a:solidFill>
                <a:latin typeface="Times New Roman" panose="02020603050405020304" pitchFamily="18" charset="0"/>
                <a:cs typeface="Times New Roman" panose="02020603050405020304" pitchFamily="18" charset="0"/>
              </a:rPr>
              <a:t>confidential information</a:t>
            </a:r>
            <a:r>
              <a:rPr lang="en-US" altLang="en-US" sz="3000" dirty="0">
                <a:solidFill>
                  <a:schemeClr val="tx1">
                    <a:lumMod val="85000"/>
                    <a:lumOff val="15000"/>
                  </a:schemeClr>
                </a:solidFill>
                <a:latin typeface="Times New Roman" panose="02020603050405020304" pitchFamily="18" charset="0"/>
                <a:cs typeface="Times New Roman" panose="02020603050405020304" pitchFamily="18" charset="0"/>
              </a:rPr>
              <a:t> gained through their positions as public officials for financial gain. </a:t>
            </a:r>
            <a:r>
              <a:rPr lang="en-US" altLang="en-US" sz="3000" i="1" dirty="0">
                <a:solidFill>
                  <a:schemeClr val="tx1">
                    <a:lumMod val="85000"/>
                    <a:lumOff val="15000"/>
                  </a:schemeClr>
                </a:solidFill>
                <a:latin typeface="Times New Roman" panose="02020603050405020304" pitchFamily="18" charset="0"/>
                <a:cs typeface="Times New Roman" panose="02020603050405020304" pitchFamily="18" charset="0"/>
              </a:rPr>
              <a:t>[Also applies to former public officials.]</a:t>
            </a:r>
          </a:p>
          <a:p>
            <a:pPr marL="777240" lvl="1" indent="-365760">
              <a:buClr>
                <a:schemeClr val="tx2"/>
              </a:buClr>
              <a:buFont typeface="Wingdings" panose="05000000000000000000" pitchFamily="2" charset="2"/>
              <a:buChar char="§"/>
              <a:defRPr/>
            </a:pPr>
            <a:endParaRPr lang="en-US" altLang="en-US" sz="3000" i="1" dirty="0">
              <a:solidFill>
                <a:schemeClr val="tx1">
                  <a:lumMod val="85000"/>
                  <a:lumOff val="15000"/>
                </a:schemeClr>
              </a:solidFill>
              <a:latin typeface="Times New Roman" panose="02020603050405020304" pitchFamily="18" charset="0"/>
              <a:cs typeface="Times New Roman" panose="02020603050405020304" pitchFamily="18" charset="0"/>
            </a:endParaRPr>
          </a:p>
          <a:p>
            <a:pPr marL="411480" lvl="1">
              <a:buClr>
                <a:schemeClr val="tx2"/>
              </a:buClr>
              <a:defRPr/>
            </a:pPr>
            <a:r>
              <a:rPr lang="en-US" sz="3000" dirty="0">
                <a:solidFill>
                  <a:schemeClr val="tx1">
                    <a:lumMod val="85000"/>
                    <a:lumOff val="15000"/>
                  </a:schemeClr>
                </a:solidFill>
                <a:latin typeface="Times New Roman" panose="02020603050405020304" pitchFamily="18" charset="0"/>
                <a:cs typeface="Times New Roman" panose="02020603050405020304" pitchFamily="18" charset="0"/>
              </a:rPr>
              <a:t>Directly receive a beneficial interest in a contract which they authorized, for two years following the contract’s authorization.</a:t>
            </a:r>
            <a:endParaRPr lang="en-US" altLang="en-US" sz="30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38271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FFF2996F-633B-4785-896D-8EEC7FEF392D}"/>
              </a:ext>
            </a:extLst>
          </p:cNvPr>
          <p:cNvSpPr/>
          <p:nvPr/>
        </p:nvSpPr>
        <p:spPr>
          <a:xfrm>
            <a:off x="470740" y="1735773"/>
            <a:ext cx="11233579" cy="4278094"/>
          </a:xfrm>
          <a:prstGeom prst="rect">
            <a:avLst/>
          </a:prstGeom>
        </p:spPr>
        <p:txBody>
          <a:bodyPr wrap="square">
            <a:spAutoFit/>
          </a:bodyPr>
          <a:lstStyle/>
          <a:p>
            <a:pPr marL="365760">
              <a:buNone/>
              <a:defRPr/>
            </a:pPr>
            <a:r>
              <a:rPr lang="en-US" altLang="en-US" sz="3600" b="1" i="1" dirty="0">
                <a:solidFill>
                  <a:schemeClr val="tx1">
                    <a:lumMod val="85000"/>
                    <a:lumOff val="15000"/>
                  </a:schemeClr>
                </a:solidFill>
                <a:latin typeface="Times New Roman" panose="02020603050405020304" pitchFamily="18" charset="0"/>
                <a:cs typeface="Times New Roman" panose="02020603050405020304" pitchFamily="18" charset="0"/>
              </a:rPr>
              <a:t>Potential </a:t>
            </a:r>
            <a:r>
              <a:rPr lang="en-US" altLang="en-US" sz="3600" b="1" dirty="0">
                <a:solidFill>
                  <a:schemeClr val="tx1">
                    <a:lumMod val="85000"/>
                    <a:lumOff val="15000"/>
                  </a:schemeClr>
                </a:solidFill>
                <a:latin typeface="Times New Roman" panose="02020603050405020304" pitchFamily="18" charset="0"/>
                <a:cs typeface="Times New Roman" panose="02020603050405020304" pitchFamily="18" charset="0"/>
              </a:rPr>
              <a:t>conflict of interest  </a:t>
            </a:r>
          </a:p>
          <a:p>
            <a:pPr marL="411480" lvl="1">
              <a:buClr>
                <a:schemeClr val="tx2"/>
              </a:buClr>
              <a:defRPr/>
            </a:pPr>
            <a:endParaRPr lang="en-US" altLang="en-US" sz="3600" dirty="0">
              <a:solidFill>
                <a:schemeClr val="tx1">
                  <a:lumMod val="85000"/>
                  <a:lumOff val="15000"/>
                </a:schemeClr>
              </a:solidFill>
              <a:latin typeface="Times New Roman" panose="02020603050405020304" pitchFamily="18" charset="0"/>
              <a:cs typeface="Times New Roman" panose="02020603050405020304" pitchFamily="18" charset="0"/>
            </a:endParaRPr>
          </a:p>
          <a:p>
            <a:pPr marL="411480" lvl="1">
              <a:buClr>
                <a:schemeClr val="tx2"/>
              </a:buClr>
              <a:defRPr/>
            </a:pPr>
            <a:r>
              <a:rPr lang="en-US" altLang="en-US" sz="3600" i="1" dirty="0">
                <a:solidFill>
                  <a:schemeClr val="tx1">
                    <a:lumMod val="85000"/>
                    <a:lumOff val="15000"/>
                  </a:schemeClr>
                </a:solidFill>
                <a:latin typeface="Times New Roman" panose="02020603050405020304" pitchFamily="18" charset="0"/>
                <a:cs typeface="Times New Roman" panose="02020603050405020304" pitchFamily="18" charset="0"/>
              </a:rPr>
              <a:t>Could</a:t>
            </a:r>
            <a:r>
              <a:rPr lang="en-US" altLang="en-US" sz="3600" dirty="0">
                <a:solidFill>
                  <a:schemeClr val="tx1">
                    <a:lumMod val="85000"/>
                    <a:lumOff val="15000"/>
                  </a:schemeClr>
                </a:solidFill>
                <a:latin typeface="Times New Roman" panose="02020603050405020304" pitchFamily="18" charset="0"/>
                <a:cs typeface="Times New Roman" panose="02020603050405020304" pitchFamily="18" charset="0"/>
              </a:rPr>
              <a:t> result in financial gain or avoidance of financial detriment.</a:t>
            </a:r>
          </a:p>
          <a:p>
            <a:pPr marL="411480" lvl="1">
              <a:buClr>
                <a:schemeClr val="tx2"/>
              </a:buClr>
              <a:defRPr/>
            </a:pPr>
            <a:endParaRPr lang="en-US" altLang="en-US" sz="3200" dirty="0">
              <a:solidFill>
                <a:schemeClr val="tx1">
                  <a:lumMod val="85000"/>
                  <a:lumOff val="15000"/>
                </a:schemeClr>
              </a:solidFill>
              <a:latin typeface="Times New Roman" panose="02020603050405020304" pitchFamily="18" charset="0"/>
              <a:cs typeface="Times New Roman" panose="02020603050405020304" pitchFamily="18" charset="0"/>
            </a:endParaRPr>
          </a:p>
          <a:p>
            <a:pPr marL="914400" lvl="3">
              <a:buFont typeface="Wingdings" panose="05000000000000000000" pitchFamily="2" charset="2"/>
              <a:buChar char="§"/>
              <a:defRPr/>
            </a:pPr>
            <a:r>
              <a:rPr lang="en-US" altLang="en-US" sz="3200" dirty="0">
                <a:solidFill>
                  <a:schemeClr val="tx1">
                    <a:lumMod val="85000"/>
                    <a:lumOff val="15000"/>
                  </a:schemeClr>
                </a:solidFill>
                <a:latin typeface="Times New Roman" panose="02020603050405020304" pitchFamily="18" charset="0"/>
                <a:cs typeface="Times New Roman" panose="02020603050405020304" pitchFamily="18" charset="0"/>
              </a:rPr>
              <a:t>	Disclose for the record.  </a:t>
            </a:r>
          </a:p>
          <a:p>
            <a:pPr marL="914400" lvl="3">
              <a:buFont typeface="Wingdings" panose="05000000000000000000" pitchFamily="2" charset="2"/>
              <a:buChar char="§"/>
              <a:defRPr/>
            </a:pPr>
            <a:r>
              <a:rPr lang="en-US" altLang="en-US" sz="3200" dirty="0">
                <a:solidFill>
                  <a:schemeClr val="tx1">
                    <a:lumMod val="85000"/>
                    <a:lumOff val="15000"/>
                  </a:schemeClr>
                </a:solidFill>
                <a:latin typeface="Times New Roman" panose="02020603050405020304" pitchFamily="18" charset="0"/>
                <a:cs typeface="Times New Roman" panose="02020603050405020304" pitchFamily="18" charset="0"/>
              </a:rPr>
              <a:t>	You may still discuss.</a:t>
            </a:r>
          </a:p>
          <a:p>
            <a:pPr marL="914400" lvl="3">
              <a:buFont typeface="Wingdings" panose="05000000000000000000" pitchFamily="2" charset="2"/>
              <a:buChar char="§"/>
              <a:defRPr/>
            </a:pPr>
            <a:r>
              <a:rPr lang="en-US" altLang="en-US" sz="3200" dirty="0">
                <a:solidFill>
                  <a:schemeClr val="tx1">
                    <a:lumMod val="85000"/>
                    <a:lumOff val="15000"/>
                  </a:schemeClr>
                </a:solidFill>
                <a:latin typeface="Times New Roman" panose="02020603050405020304" pitchFamily="18" charset="0"/>
                <a:cs typeface="Times New Roman" panose="02020603050405020304" pitchFamily="18" charset="0"/>
              </a:rPr>
              <a:t>	You may still vote.</a:t>
            </a:r>
          </a:p>
        </p:txBody>
      </p:sp>
      <p:sp>
        <p:nvSpPr>
          <p:cNvPr id="4" name="Title 3">
            <a:extLst>
              <a:ext uri="{FF2B5EF4-FFF2-40B4-BE49-F238E27FC236}">
                <a16:creationId xmlns:a16="http://schemas.microsoft.com/office/drawing/2014/main" id="{A1175B79-A54D-4907-B57E-2291C3417448}"/>
              </a:ext>
            </a:extLst>
          </p:cNvPr>
          <p:cNvSpPr>
            <a:spLocks noGrp="1"/>
          </p:cNvSpPr>
          <p:nvPr>
            <p:ph type="title"/>
          </p:nvPr>
        </p:nvSpPr>
        <p:spPr/>
        <p:txBody>
          <a:bodyPr>
            <a:normAutofit/>
          </a:bodyPr>
          <a:lstStyle/>
          <a:p>
            <a:r>
              <a:rPr lang="en-US" dirty="0">
                <a:solidFill>
                  <a:schemeClr val="accent1">
                    <a:lumMod val="50000"/>
                  </a:schemeClr>
                </a:solidFill>
                <a:latin typeface="Times New Roman" panose="02020603050405020304" pitchFamily="18" charset="0"/>
                <a:cs typeface="Times New Roman" panose="02020603050405020304" pitchFamily="18" charset="0"/>
              </a:rPr>
              <a:t>Conflicts of Interest</a:t>
            </a:r>
          </a:p>
        </p:txBody>
      </p:sp>
    </p:spTree>
    <p:extLst>
      <p:ext uri="{BB962C8B-B14F-4D97-AF65-F5344CB8AC3E}">
        <p14:creationId xmlns:p14="http://schemas.microsoft.com/office/powerpoint/2010/main" val="97209265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0"/>
            <a:ext cx="4228757" cy="58941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08623B71-A7DE-4EE2-B6D2-EC2D8D9C6066}"/>
              </a:ext>
            </a:extLst>
          </p:cNvPr>
          <p:cNvSpPr/>
          <p:nvPr/>
        </p:nvSpPr>
        <p:spPr>
          <a:xfrm>
            <a:off x="92445" y="789940"/>
            <a:ext cx="11777979" cy="5078313"/>
          </a:xfrm>
          <a:prstGeom prst="rect">
            <a:avLst/>
          </a:prstGeom>
        </p:spPr>
        <p:txBody>
          <a:bodyPr wrap="square">
            <a:spAutoFit/>
          </a:bodyPr>
          <a:lstStyle/>
          <a:p>
            <a:pPr marL="365760">
              <a:buNone/>
              <a:defRPr/>
            </a:pPr>
            <a:r>
              <a:rPr lang="en-US" altLang="en-US" sz="3600" b="1" i="1" dirty="0">
                <a:solidFill>
                  <a:schemeClr val="tx1">
                    <a:lumMod val="85000"/>
                    <a:lumOff val="15000"/>
                  </a:schemeClr>
                </a:solidFill>
                <a:latin typeface="Times New Roman" panose="02020603050405020304" pitchFamily="18" charset="0"/>
                <a:cs typeface="Times New Roman" panose="02020603050405020304" pitchFamily="18" charset="0"/>
              </a:rPr>
              <a:t>Actual</a:t>
            </a:r>
            <a:r>
              <a:rPr lang="en-US" altLang="en-US" sz="3600" b="1" dirty="0">
                <a:solidFill>
                  <a:schemeClr val="tx1">
                    <a:lumMod val="85000"/>
                    <a:lumOff val="15000"/>
                  </a:schemeClr>
                </a:solidFill>
                <a:latin typeface="Times New Roman" panose="02020603050405020304" pitchFamily="18" charset="0"/>
                <a:cs typeface="Times New Roman" panose="02020603050405020304" pitchFamily="18" charset="0"/>
              </a:rPr>
              <a:t> conflict of interest</a:t>
            </a:r>
          </a:p>
          <a:p>
            <a:pPr marL="365760">
              <a:buNone/>
              <a:defRPr/>
            </a:pPr>
            <a:endParaRPr lang="en-US" altLang="en-US" sz="3600" b="1" dirty="0">
              <a:solidFill>
                <a:schemeClr val="tx1">
                  <a:lumMod val="85000"/>
                  <a:lumOff val="15000"/>
                </a:schemeClr>
              </a:solidFill>
              <a:latin typeface="Times New Roman" panose="02020603050405020304" pitchFamily="18" charset="0"/>
              <a:cs typeface="Times New Roman" panose="02020603050405020304" pitchFamily="18" charset="0"/>
            </a:endParaRPr>
          </a:p>
          <a:p>
            <a:pPr marL="411480" lvl="1">
              <a:buClr>
                <a:schemeClr val="tx2"/>
              </a:buClr>
              <a:defRPr/>
            </a:pPr>
            <a:r>
              <a:rPr lang="en-US" altLang="en-US" sz="3600" i="1" dirty="0">
                <a:solidFill>
                  <a:schemeClr val="tx1">
                    <a:lumMod val="85000"/>
                    <a:lumOff val="15000"/>
                  </a:schemeClr>
                </a:solidFill>
                <a:latin typeface="Times New Roman" panose="02020603050405020304" pitchFamily="18" charset="0"/>
                <a:cs typeface="Times New Roman" panose="02020603050405020304" pitchFamily="18" charset="0"/>
              </a:rPr>
              <a:t>Will</a:t>
            </a:r>
            <a:r>
              <a:rPr lang="en-US" altLang="en-US" sz="3600" dirty="0">
                <a:solidFill>
                  <a:schemeClr val="tx1">
                    <a:lumMod val="85000"/>
                    <a:lumOff val="15000"/>
                  </a:schemeClr>
                </a:solidFill>
                <a:latin typeface="Times New Roman" panose="02020603050405020304" pitchFamily="18" charset="0"/>
                <a:cs typeface="Times New Roman" panose="02020603050405020304" pitchFamily="18" charset="0"/>
              </a:rPr>
              <a:t> result in financial gain or avoidance of financial detriment.</a:t>
            </a:r>
          </a:p>
          <a:p>
            <a:pPr marL="411480" lvl="1">
              <a:buClr>
                <a:schemeClr val="tx2"/>
              </a:buClr>
              <a:defRPr/>
            </a:pPr>
            <a:endParaRPr lang="en-US" altLang="en-US" sz="3600" dirty="0">
              <a:solidFill>
                <a:schemeClr val="tx1">
                  <a:lumMod val="85000"/>
                  <a:lumOff val="15000"/>
                </a:schemeClr>
              </a:solidFill>
              <a:latin typeface="Times New Roman" panose="02020603050405020304" pitchFamily="18" charset="0"/>
              <a:cs typeface="Times New Roman" panose="02020603050405020304" pitchFamily="18" charset="0"/>
            </a:endParaRPr>
          </a:p>
          <a:p>
            <a:pPr marL="914400" lvl="3" indent="-320040">
              <a:buSzPct val="100000"/>
              <a:buFont typeface="Wingdings" panose="05000000000000000000" pitchFamily="2" charset="2"/>
              <a:buChar char="§"/>
              <a:defRPr/>
            </a:pPr>
            <a:r>
              <a:rPr lang="en-US" altLang="en-US" sz="3600" dirty="0">
                <a:solidFill>
                  <a:schemeClr val="tx1">
                    <a:lumMod val="85000"/>
                    <a:lumOff val="15000"/>
                  </a:schemeClr>
                </a:solidFill>
                <a:latin typeface="Times New Roman" panose="02020603050405020304" pitchFamily="18" charset="0"/>
                <a:cs typeface="Times New Roman" panose="02020603050405020304" pitchFamily="18" charset="0"/>
              </a:rPr>
              <a:t>Disclose for the record.  </a:t>
            </a:r>
          </a:p>
          <a:p>
            <a:pPr marL="914400" lvl="3" indent="-320040">
              <a:buSzPct val="100000"/>
              <a:buFont typeface="Wingdings" panose="05000000000000000000" pitchFamily="2" charset="2"/>
              <a:buChar char="§"/>
              <a:defRPr/>
            </a:pPr>
            <a:r>
              <a:rPr lang="en-US" altLang="en-US" sz="3600" dirty="0">
                <a:solidFill>
                  <a:schemeClr val="tx1">
                    <a:lumMod val="85000"/>
                    <a:lumOff val="15000"/>
                  </a:schemeClr>
                </a:solidFill>
                <a:latin typeface="Times New Roman" panose="02020603050405020304" pitchFamily="18" charset="0"/>
                <a:cs typeface="Times New Roman" panose="02020603050405020304" pitchFamily="18" charset="0"/>
              </a:rPr>
              <a:t>Abstain from discussion.</a:t>
            </a:r>
          </a:p>
          <a:p>
            <a:pPr marL="914400" lvl="3" indent="-320040">
              <a:buSzPct val="100000"/>
              <a:buFont typeface="Wingdings" panose="05000000000000000000" pitchFamily="2" charset="2"/>
              <a:buChar char="§"/>
              <a:defRPr/>
            </a:pPr>
            <a:r>
              <a:rPr lang="en-US" altLang="en-US" sz="3600" dirty="0">
                <a:solidFill>
                  <a:schemeClr val="tx1">
                    <a:lumMod val="85000"/>
                    <a:lumOff val="15000"/>
                  </a:schemeClr>
                </a:solidFill>
                <a:latin typeface="Times New Roman" panose="02020603050405020304" pitchFamily="18" charset="0"/>
                <a:cs typeface="Times New Roman" panose="02020603050405020304" pitchFamily="18" charset="0"/>
              </a:rPr>
              <a:t>Do not vote (unless action cannot be taken without member’s vote).</a:t>
            </a:r>
          </a:p>
        </p:txBody>
      </p:sp>
    </p:spTree>
    <p:extLst>
      <p:ext uri="{BB962C8B-B14F-4D97-AF65-F5344CB8AC3E}">
        <p14:creationId xmlns:p14="http://schemas.microsoft.com/office/powerpoint/2010/main" val="336306217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2" name="Rectangle 1">
            <a:extLst>
              <a:ext uri="{FF2B5EF4-FFF2-40B4-BE49-F238E27FC236}">
                <a16:creationId xmlns:a16="http://schemas.microsoft.com/office/drawing/2014/main" id="{EAD60FC3-127E-42CA-9B27-F77570B5E140}"/>
              </a:ext>
            </a:extLst>
          </p:cNvPr>
          <p:cNvSpPr/>
          <p:nvPr/>
        </p:nvSpPr>
        <p:spPr>
          <a:xfrm>
            <a:off x="757608" y="320040"/>
            <a:ext cx="11505512" cy="6986528"/>
          </a:xfrm>
          <a:prstGeom prst="rect">
            <a:avLst/>
          </a:prstGeom>
        </p:spPr>
        <p:txBody>
          <a:bodyPr wrap="square">
            <a:spAutoFit/>
          </a:bodyPr>
          <a:lstStyle/>
          <a:p>
            <a:pPr>
              <a:defRPr/>
            </a:pPr>
            <a:r>
              <a:rPr lang="en-US" sz="3200" b="1" dirty="0">
                <a:solidFill>
                  <a:schemeClr val="tx1">
                    <a:lumMod val="85000"/>
                    <a:lumOff val="15000"/>
                  </a:schemeClr>
                </a:solidFill>
                <a:latin typeface="Times New Roman" panose="02020603050405020304" pitchFamily="18" charset="0"/>
                <a:cs typeface="Times New Roman" panose="02020603050405020304" pitchFamily="18" charset="0"/>
              </a:rPr>
              <a:t>Penalties</a:t>
            </a:r>
          </a:p>
          <a:p>
            <a:pPr>
              <a:defRPr/>
            </a:pPr>
            <a:endParaRPr lang="en-US" sz="28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2800" dirty="0">
                <a:solidFill>
                  <a:schemeClr val="tx1">
                    <a:lumMod val="85000"/>
                    <a:lumOff val="15000"/>
                  </a:schemeClr>
                </a:solidFill>
                <a:latin typeface="Times New Roman" panose="02020603050405020304" pitchFamily="18" charset="0"/>
                <a:cs typeface="Times New Roman" panose="02020603050405020304" pitchFamily="18" charset="0"/>
              </a:rPr>
              <a:t>Maximum penalty for most ethics violations is $5,000.</a:t>
            </a:r>
          </a:p>
          <a:p>
            <a:pPr>
              <a:defRPr/>
            </a:pPr>
            <a:endParaRPr lang="en-US" sz="28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2800" dirty="0">
                <a:solidFill>
                  <a:schemeClr val="tx1">
                    <a:lumMod val="85000"/>
                    <a:lumOff val="15000"/>
                  </a:schemeClr>
                </a:solidFill>
                <a:latin typeface="Times New Roman" panose="02020603050405020304" pitchFamily="18" charset="0"/>
                <a:cs typeface="Times New Roman" panose="02020603050405020304" pitchFamily="18" charset="0"/>
              </a:rPr>
              <a:t>If the public official financially benefited, the OGEC can impose a civil penalty in an amount equal to twice the amount the public official realized as a result of the violation. </a:t>
            </a:r>
          </a:p>
          <a:p>
            <a:pPr>
              <a:buNone/>
              <a:defRPr/>
            </a:pPr>
            <a:endParaRPr lang="en-US" sz="28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2800" dirty="0">
                <a:solidFill>
                  <a:schemeClr val="tx1">
                    <a:lumMod val="85000"/>
                    <a:lumOff val="15000"/>
                  </a:schemeClr>
                </a:solidFill>
                <a:latin typeface="Times New Roman" panose="02020603050405020304" pitchFamily="18" charset="0"/>
                <a:cs typeface="Times New Roman" panose="02020603050405020304" pitchFamily="18" charset="0"/>
              </a:rPr>
              <a:t>ORS 244.400 requires the Ethics Commission to pay the attorney fees of a party who prevails in a contested case.  </a:t>
            </a:r>
          </a:p>
          <a:p>
            <a:pPr>
              <a:defRPr/>
            </a:pPr>
            <a:r>
              <a:rPr lang="en-US" sz="2800" dirty="0">
                <a:solidFill>
                  <a:schemeClr val="tx1">
                    <a:lumMod val="85000"/>
                    <a:lumOff val="15000"/>
                  </a:schemeClr>
                </a:solidFill>
                <a:latin typeface="Times New Roman" panose="02020603050405020304" pitchFamily="18" charset="0"/>
                <a:cs typeface="Times New Roman" panose="02020603050405020304" pitchFamily="18" charset="0"/>
              </a:rPr>
              <a:t>	Attorney fees not required to be paid if Commission’s actions are “substantially justified.”</a:t>
            </a:r>
          </a:p>
          <a:p>
            <a:pPr>
              <a:defRPr/>
            </a:pPr>
            <a:endParaRPr lang="en-US" sz="2800" dirty="0">
              <a:solidFill>
                <a:schemeClr val="tx1">
                  <a:lumMod val="85000"/>
                  <a:lumOff val="15000"/>
                </a:schemeClr>
              </a:solidFill>
            </a:endParaRPr>
          </a:p>
          <a:p>
            <a:pPr>
              <a:defRPr/>
            </a:pPr>
            <a:endParaRPr lang="en-US" sz="2800" dirty="0">
              <a:solidFill>
                <a:schemeClr val="tx1">
                  <a:lumMod val="85000"/>
                  <a:lumOff val="15000"/>
                </a:schemeClr>
              </a:solidFill>
            </a:endParaRPr>
          </a:p>
          <a:p>
            <a:pPr marL="365760" indent="-365760">
              <a:buFont typeface="Wingdings" panose="05000000000000000000" pitchFamily="2" charset="2"/>
              <a:buChar char="§"/>
              <a:defRPr/>
            </a:pPr>
            <a:endParaRPr lang="en-US" sz="2800" dirty="0">
              <a:solidFill>
                <a:schemeClr val="tx1">
                  <a:lumMod val="85000"/>
                  <a:lumOff val="15000"/>
                </a:schemeClr>
              </a:solidFill>
            </a:endParaRPr>
          </a:p>
          <a:p>
            <a:pPr>
              <a:defRPr/>
            </a:pPr>
            <a:endParaRPr lang="en-US" sz="2400" dirty="0">
              <a:solidFill>
                <a:schemeClr val="tx1">
                  <a:lumMod val="85000"/>
                  <a:lumOff val="15000"/>
                </a:schemeClr>
              </a:solidFill>
            </a:endParaRPr>
          </a:p>
        </p:txBody>
      </p:sp>
      <p:sp>
        <p:nvSpPr>
          <p:cNvPr id="7" name="Title 1">
            <a:extLst>
              <a:ext uri="{FF2B5EF4-FFF2-40B4-BE49-F238E27FC236}">
                <a16:creationId xmlns:a16="http://schemas.microsoft.com/office/drawing/2014/main" id="{7C3C3EF8-E721-4BC7-9BCC-E140ADA861C5}"/>
              </a:ext>
            </a:extLst>
          </p:cNvPr>
          <p:cNvSpPr txBox="1">
            <a:spLocks noChangeArrowheads="1"/>
          </p:cNvSpPr>
          <p:nvPr/>
        </p:nvSpPr>
        <p:spPr>
          <a:xfrm>
            <a:off x="-523566" y="5087620"/>
            <a:ext cx="3153321" cy="674423"/>
          </a:xfrm>
          <a:prstGeom prst="rect">
            <a:avLst/>
          </a:prstGeom>
        </p:spPr>
        <p:txBody>
          <a:bodyPr vert="horz" lIns="91440" tIns="45720" rIns="91440" bIns="45720" rtlCol="0" anchor="ctr">
            <a:normAutofit fontScale="6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87945635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0"/>
            <a:ext cx="4228757" cy="58941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3" name="Rectangle 2">
            <a:extLst>
              <a:ext uri="{FF2B5EF4-FFF2-40B4-BE49-F238E27FC236}">
                <a16:creationId xmlns:a16="http://schemas.microsoft.com/office/drawing/2014/main" id="{802289B3-F344-41DD-BA5A-90AF7BF5AF5C}"/>
              </a:ext>
            </a:extLst>
          </p:cNvPr>
          <p:cNvSpPr/>
          <p:nvPr/>
        </p:nvSpPr>
        <p:spPr>
          <a:xfrm>
            <a:off x="485484" y="349197"/>
            <a:ext cx="11221032" cy="3970318"/>
          </a:xfrm>
          <a:prstGeom prst="rect">
            <a:avLst/>
          </a:prstGeom>
        </p:spPr>
        <p:txBody>
          <a:bodyPr wrap="square">
            <a:spAutoFit/>
          </a:bodyPr>
          <a:lstStyle/>
          <a:p>
            <a:pPr>
              <a:defRPr/>
            </a:pPr>
            <a:endParaRPr lang="en-US" sz="3600" dirty="0">
              <a:solidFill>
                <a:schemeClr val="tx1">
                  <a:lumMod val="85000"/>
                  <a:lumOff val="15000"/>
                </a:schemeClr>
              </a:solidFill>
            </a:endParaRPr>
          </a:p>
          <a:p>
            <a:pPr>
              <a:defRPr/>
            </a:pPr>
            <a:r>
              <a:rPr lang="en-US" sz="3600" dirty="0">
                <a:solidFill>
                  <a:schemeClr val="tx1">
                    <a:lumMod val="85000"/>
                    <a:lumOff val="15000"/>
                  </a:schemeClr>
                </a:solidFill>
                <a:latin typeface="Times New Roman" panose="02020603050405020304" pitchFamily="18" charset="0"/>
                <a:cs typeface="Times New Roman" panose="02020603050405020304" pitchFamily="18" charset="0"/>
              </a:rPr>
              <a:t>No penalty if official or candidate relied in good faith on Ethics Manual or Ethics Commission opinion.</a:t>
            </a:r>
          </a:p>
          <a:p>
            <a:pPr>
              <a:defRPr/>
            </a:pPr>
            <a:endParaRPr lang="en-US" sz="3600" dirty="0">
              <a:solidFill>
                <a:schemeClr val="tx1">
                  <a:lumMod val="85000"/>
                  <a:lumOff val="15000"/>
                </a:schemeClr>
              </a:solidFill>
              <a:latin typeface="Times New Roman" panose="02020603050405020304" pitchFamily="18" charset="0"/>
              <a:cs typeface="Times New Roman" panose="02020603050405020304" pitchFamily="18" charset="0"/>
            </a:endParaRPr>
          </a:p>
          <a:p>
            <a:pPr>
              <a:defRPr/>
            </a:pPr>
            <a:r>
              <a:rPr lang="en-US" sz="3600" dirty="0">
                <a:solidFill>
                  <a:schemeClr val="tx1">
                    <a:lumMod val="85000"/>
                    <a:lumOff val="15000"/>
                  </a:schemeClr>
                </a:solidFill>
                <a:latin typeface="Times New Roman" panose="02020603050405020304" pitchFamily="18" charset="0"/>
                <a:cs typeface="Times New Roman" panose="02020603050405020304" pitchFamily="18" charset="0"/>
              </a:rPr>
              <a:t>Fine for violation of executive session law $1,000 but excused if decision made in reliance on advice of public body’s legal counsel.</a:t>
            </a:r>
          </a:p>
        </p:txBody>
      </p:sp>
    </p:spTree>
    <p:extLst>
      <p:ext uri="{BB962C8B-B14F-4D97-AF65-F5344CB8AC3E}">
        <p14:creationId xmlns:p14="http://schemas.microsoft.com/office/powerpoint/2010/main" val="22288615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A3ED251F-48E7-4542-BB71-AEC6B43509A8}"/>
              </a:ext>
            </a:extLst>
          </p:cNvPr>
          <p:cNvSpPr>
            <a:spLocks noGrp="1" noChangeArrowheads="1"/>
          </p:cNvSpPr>
          <p:nvPr>
            <p:ph type="title"/>
          </p:nvPr>
        </p:nvSpPr>
        <p:spPr>
          <a:xfrm>
            <a:off x="321564" y="0"/>
            <a:ext cx="11464036" cy="5894123"/>
          </a:xfrm>
        </p:spPr>
        <p:txBody>
          <a:bodyPr>
            <a:normAutofit/>
          </a:bodyPr>
          <a:lstStyle/>
          <a:p>
            <a:pPr algn="r">
              <a:defRPr/>
            </a:pPr>
            <a:br>
              <a:rPr lang="en-US" altLang="en-US" dirty="0">
                <a:solidFill>
                  <a:schemeClr val="accent1"/>
                </a:solidFill>
                <a:ea typeface="Trebuchet MS" panose="020B0603020202020204" pitchFamily="34" charset="0"/>
                <a:cs typeface="Trebuchet MS" panose="020B0603020202020204" pitchFamily="34" charset="0"/>
              </a:rPr>
            </a:br>
            <a:endParaRPr lang="en-US" altLang="en-US" dirty="0">
              <a:solidFill>
                <a:schemeClr val="accent1"/>
              </a:solidFill>
              <a:ea typeface="Trebuchet MS" panose="020B0603020202020204" pitchFamily="34" charset="0"/>
              <a:cs typeface="Trebuchet MS" panose="020B0603020202020204" pitchFamily="34" charset="0"/>
            </a:endParaRPr>
          </a:p>
        </p:txBody>
      </p:sp>
      <p:sp>
        <p:nvSpPr>
          <p:cNvPr id="40963" name="Content Placeholder 2">
            <a:extLst>
              <a:ext uri="{FF2B5EF4-FFF2-40B4-BE49-F238E27FC236}">
                <a16:creationId xmlns:a16="http://schemas.microsoft.com/office/drawing/2014/main" id="{81F63BA4-05FE-4891-8DC5-A6F4766BDEF4}"/>
              </a:ext>
            </a:extLst>
          </p:cNvPr>
          <p:cNvSpPr>
            <a:spLocks noGrp="1" noChangeArrowheads="1"/>
          </p:cNvSpPr>
          <p:nvPr>
            <p:ph idx="1"/>
          </p:nvPr>
        </p:nvSpPr>
        <p:spPr>
          <a:xfrm>
            <a:off x="4758272" y="320040"/>
            <a:ext cx="7112153" cy="5894123"/>
          </a:xfrm>
        </p:spPr>
        <p:txBody>
          <a:bodyPr anchor="ctr">
            <a:normAutofit/>
          </a:bodyPr>
          <a:lstStyle/>
          <a:p>
            <a:pPr marL="0" indent="0">
              <a:lnSpc>
                <a:spcPct val="80000"/>
              </a:lnSpc>
              <a:spcBef>
                <a:spcPts val="580"/>
              </a:spcBef>
              <a:buClr>
                <a:schemeClr val="tx2"/>
              </a:buClr>
              <a:buNone/>
              <a:defRPr/>
            </a:pPr>
            <a:endParaRPr lang="en-US" sz="2400" dirty="0">
              <a:solidFill>
                <a:schemeClr val="tx1">
                  <a:lumMod val="85000"/>
                  <a:lumOff val="15000"/>
                </a:schemeClr>
              </a:solidFill>
            </a:endParaRPr>
          </a:p>
          <a:p>
            <a:pPr eaLnBrk="1" hangingPunct="1">
              <a:defRPr/>
            </a:pPr>
            <a:endParaRPr lang="en-US" altLang="en-US" sz="2400" dirty="0"/>
          </a:p>
        </p:txBody>
      </p:sp>
      <p:sp>
        <p:nvSpPr>
          <p:cNvPr id="3" name="Rectangle 2">
            <a:extLst>
              <a:ext uri="{FF2B5EF4-FFF2-40B4-BE49-F238E27FC236}">
                <a16:creationId xmlns:a16="http://schemas.microsoft.com/office/drawing/2014/main" id="{802289B3-F344-41DD-BA5A-90AF7BF5AF5C}"/>
              </a:ext>
            </a:extLst>
          </p:cNvPr>
          <p:cNvSpPr/>
          <p:nvPr/>
        </p:nvSpPr>
        <p:spPr>
          <a:xfrm>
            <a:off x="443066" y="1574330"/>
            <a:ext cx="11221032" cy="3385542"/>
          </a:xfrm>
          <a:prstGeom prst="rect">
            <a:avLst/>
          </a:prstGeom>
        </p:spPr>
        <p:txBody>
          <a:bodyPr wrap="square">
            <a:spAutoFit/>
          </a:bodyPr>
          <a:lstStyle/>
          <a:p>
            <a:pPr algn="ctr">
              <a:defRPr/>
            </a:pPr>
            <a:r>
              <a:rPr lang="en-US" sz="8000" b="1"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Questions?</a:t>
            </a:r>
          </a:p>
          <a:p>
            <a:pPr algn="ctr">
              <a:defRPr/>
            </a:pPr>
            <a:endParaRPr lang="en-US" sz="8000" b="1"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defRPr/>
            </a:pPr>
            <a:r>
              <a:rPr lang="en-US" sz="5400" b="1"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sdaoconsultingservices@sdao.com</a:t>
            </a:r>
          </a:p>
        </p:txBody>
      </p:sp>
    </p:spTree>
    <p:extLst>
      <p:ext uri="{BB962C8B-B14F-4D97-AF65-F5344CB8AC3E}">
        <p14:creationId xmlns:p14="http://schemas.microsoft.com/office/powerpoint/2010/main" val="1225088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a:extLst>
              <a:ext uri="{FF2B5EF4-FFF2-40B4-BE49-F238E27FC236}">
                <a16:creationId xmlns:a16="http://schemas.microsoft.com/office/drawing/2014/main" id="{DEC79673-F106-498D-8B69-C2518C63D999}"/>
              </a:ext>
            </a:extLst>
          </p:cNvPr>
          <p:cNvSpPr>
            <a:spLocks noGrp="1" noChangeArrowheads="1"/>
          </p:cNvSpPr>
          <p:nvPr>
            <p:ph idx="1"/>
          </p:nvPr>
        </p:nvSpPr>
        <p:spPr>
          <a:xfrm>
            <a:off x="221381" y="346509"/>
            <a:ext cx="11132419" cy="4716379"/>
          </a:xfrm>
        </p:spPr>
        <p:txBody>
          <a:bodyPr rtlCol="0" anchor="ctr">
            <a:normAutofit/>
          </a:bodyPr>
          <a:lstStyle/>
          <a:p>
            <a:pPr marL="114300">
              <a:spcBef>
                <a:spcPts val="580"/>
              </a:spcBef>
              <a:buNone/>
              <a:defRPr/>
            </a:pPr>
            <a:r>
              <a:rPr lang="en-US" sz="3600" u="sng" dirty="0">
                <a:latin typeface="Times New Roman" panose="02020603050405020304" pitchFamily="18" charset="0"/>
                <a:cs typeface="Times New Roman" panose="02020603050405020304" pitchFamily="18" charset="0"/>
              </a:rPr>
              <a:t>Necessarily implied authority, e.g</a:t>
            </a:r>
            <a:r>
              <a:rPr lang="en-US" sz="3600" dirty="0">
                <a:latin typeface="Times New Roman" panose="02020603050405020304" pitchFamily="18" charset="0"/>
                <a:cs typeface="Times New Roman" panose="02020603050405020304" pitchFamily="18" charset="0"/>
              </a:rPr>
              <a:t>.:</a:t>
            </a:r>
          </a:p>
          <a:p>
            <a:pPr marL="114300">
              <a:spcBef>
                <a:spcPts val="580"/>
              </a:spcBef>
              <a:buNone/>
              <a:defRPr/>
            </a:pPr>
            <a:endParaRPr lang="en-US" sz="3600" dirty="0">
              <a:latin typeface="Times New Roman" panose="02020603050405020304" pitchFamily="18" charset="0"/>
              <a:cs typeface="Times New Roman" panose="02020603050405020304" pitchFamily="18" charset="0"/>
            </a:endParaRPr>
          </a:p>
          <a:p>
            <a:pPr marL="822960" lvl="1" indent="-457200">
              <a:spcBef>
                <a:spcPts val="370"/>
              </a:spcBef>
              <a:buFont typeface="Wingdings" panose="05000000000000000000" pitchFamily="2" charset="2"/>
              <a:buChar char="§"/>
              <a:defRPr/>
            </a:pPr>
            <a:r>
              <a:rPr lang="en-US" sz="3600" dirty="0">
                <a:latin typeface="Times New Roman" panose="02020603050405020304" pitchFamily="18" charset="0"/>
                <a:cs typeface="Times New Roman" panose="02020603050405020304" pitchFamily="18" charset="0"/>
              </a:rPr>
              <a:t>Purchasing supplies</a:t>
            </a:r>
          </a:p>
          <a:p>
            <a:pPr marL="822960" lvl="1" indent="-457200">
              <a:spcBef>
                <a:spcPts val="370"/>
              </a:spcBef>
              <a:buFont typeface="Wingdings" panose="05000000000000000000" pitchFamily="2" charset="2"/>
              <a:buChar char="§"/>
              <a:defRPr/>
            </a:pPr>
            <a:r>
              <a:rPr lang="en-US" sz="3600" dirty="0">
                <a:latin typeface="Times New Roman" panose="02020603050405020304" pitchFamily="18" charset="0"/>
                <a:cs typeface="Times New Roman" panose="02020603050405020304" pitchFamily="18" charset="0"/>
              </a:rPr>
              <a:t>Employing staff</a:t>
            </a:r>
          </a:p>
          <a:p>
            <a:pPr marL="822960" lvl="1" indent="-457200">
              <a:spcBef>
                <a:spcPts val="370"/>
              </a:spcBef>
              <a:buFont typeface="Wingdings" panose="05000000000000000000" pitchFamily="2" charset="2"/>
              <a:buChar char="§"/>
              <a:defRPr/>
            </a:pPr>
            <a:r>
              <a:rPr lang="en-US" sz="3600" dirty="0">
                <a:latin typeface="Times New Roman" panose="02020603050405020304" pitchFamily="18" charset="0"/>
                <a:cs typeface="Times New Roman" panose="02020603050405020304" pitchFamily="18" charset="0"/>
              </a:rPr>
              <a:t>Entering into contract</a:t>
            </a:r>
          </a:p>
          <a:p>
            <a:pPr marL="822960" lvl="1" indent="-457200">
              <a:spcBef>
                <a:spcPts val="370"/>
              </a:spcBef>
              <a:buFont typeface="Wingdings" panose="05000000000000000000" pitchFamily="2" charset="2"/>
              <a:buChar char="§"/>
              <a:defRPr/>
            </a:pPr>
            <a:r>
              <a:rPr lang="en-US" sz="3600" dirty="0">
                <a:latin typeface="Times New Roman" panose="02020603050405020304" pitchFamily="18" charset="0"/>
                <a:cs typeface="Times New Roman" panose="02020603050405020304" pitchFamily="18" charset="0"/>
              </a:rPr>
              <a:t>Incidental tasks relating to exercise of authority</a:t>
            </a:r>
          </a:p>
          <a:p>
            <a:pPr marL="274320" indent="-274320">
              <a:spcBef>
                <a:spcPts val="580"/>
              </a:spcBef>
              <a:defRPr/>
            </a:pP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a:extLst>
              <a:ext uri="{FF2B5EF4-FFF2-40B4-BE49-F238E27FC236}">
                <a16:creationId xmlns:a16="http://schemas.microsoft.com/office/drawing/2014/main" id="{B78C2675-D798-4C7C-8029-0C320B91BE10}"/>
              </a:ext>
            </a:extLst>
          </p:cNvPr>
          <p:cNvSpPr>
            <a:spLocks noGrp="1" noChangeArrowheads="1"/>
          </p:cNvSpPr>
          <p:nvPr>
            <p:ph idx="1"/>
          </p:nvPr>
        </p:nvSpPr>
        <p:spPr>
          <a:xfrm>
            <a:off x="838200" y="1574209"/>
            <a:ext cx="11479961" cy="4778466"/>
          </a:xfrm>
        </p:spPr>
        <p:txBody>
          <a:bodyPr rtlCol="0" anchor="ctr">
            <a:normAutofit/>
          </a:bodyPr>
          <a:lstStyle/>
          <a:p>
            <a:pPr marL="0" indent="0">
              <a:spcBef>
                <a:spcPts val="580"/>
              </a:spcBef>
              <a:buNone/>
              <a:defRPr/>
            </a:pPr>
            <a:endParaRPr lang="en-US" sz="3200" dirty="0">
              <a:latin typeface="Times New Roman" panose="02020603050405020304" pitchFamily="18" charset="0"/>
              <a:cs typeface="Times New Roman" panose="02020603050405020304" pitchFamily="18" charset="0"/>
            </a:endParaRPr>
          </a:p>
          <a:p>
            <a:pPr marL="0" indent="0">
              <a:spcBef>
                <a:spcPts val="580"/>
              </a:spcBef>
              <a:buNone/>
              <a:defRPr/>
            </a:pPr>
            <a:r>
              <a:rPr lang="en-US" sz="3200" dirty="0">
                <a:latin typeface="Times New Roman" panose="02020603050405020304" pitchFamily="18" charset="0"/>
                <a:cs typeface="Times New Roman" panose="02020603050405020304" pitchFamily="18" charset="0"/>
              </a:rPr>
              <a:t>Individual Board do not have any power to engage in any of the following tasks without the consent of the majority of the Board:</a:t>
            </a:r>
          </a:p>
          <a:p>
            <a:pPr marL="571500" indent="-457200">
              <a:spcBef>
                <a:spcPts val="580"/>
              </a:spcBef>
              <a:defRPr/>
            </a:pPr>
            <a:r>
              <a:rPr lang="en-US" sz="3200" dirty="0">
                <a:latin typeface="Times New Roman" panose="02020603050405020304" pitchFamily="18" charset="0"/>
                <a:cs typeface="Times New Roman" panose="02020603050405020304" pitchFamily="18" charset="0"/>
              </a:rPr>
              <a:t>Establish policies</a:t>
            </a:r>
          </a:p>
          <a:p>
            <a:pPr marL="571500" indent="-457200">
              <a:spcBef>
                <a:spcPts val="580"/>
              </a:spcBef>
              <a:defRPr/>
            </a:pPr>
            <a:r>
              <a:rPr lang="en-US" sz="3200" dirty="0">
                <a:latin typeface="Times New Roman" panose="02020603050405020304" pitchFamily="18" charset="0"/>
                <a:cs typeface="Times New Roman" panose="02020603050405020304" pitchFamily="18" charset="0"/>
              </a:rPr>
              <a:t>Review personnel records</a:t>
            </a:r>
          </a:p>
          <a:p>
            <a:pPr marL="571500" indent="-457200">
              <a:spcBef>
                <a:spcPts val="580"/>
              </a:spcBef>
              <a:defRPr/>
            </a:pPr>
            <a:r>
              <a:rPr lang="en-US" sz="3200" dirty="0">
                <a:latin typeface="Times New Roman" panose="02020603050405020304" pitchFamily="18" charset="0"/>
                <a:cs typeface="Times New Roman" panose="02020603050405020304" pitchFamily="18" charset="0"/>
              </a:rPr>
              <a:t>Direct staff</a:t>
            </a:r>
          </a:p>
          <a:p>
            <a:pPr marL="571500" indent="-457200">
              <a:spcBef>
                <a:spcPts val="580"/>
              </a:spcBef>
              <a:defRPr/>
            </a:pPr>
            <a:r>
              <a:rPr lang="en-US" sz="3200" dirty="0">
                <a:latin typeface="Times New Roman" panose="02020603050405020304" pitchFamily="18" charset="0"/>
                <a:cs typeface="Times New Roman" panose="02020603050405020304" pitchFamily="18" charset="0"/>
              </a:rPr>
              <a:t>Sign contracts.</a:t>
            </a:r>
          </a:p>
          <a:p>
            <a:pPr marL="571500" indent="-457200">
              <a:spcBef>
                <a:spcPts val="580"/>
              </a:spcBef>
              <a:defRPr/>
            </a:pPr>
            <a:r>
              <a:rPr lang="en-US" sz="3200" dirty="0">
                <a:latin typeface="Times New Roman" panose="02020603050405020304" pitchFamily="18" charset="0"/>
                <a:cs typeface="Times New Roman" panose="02020603050405020304" pitchFamily="18" charset="0"/>
              </a:rPr>
              <a:t>Represent the District at Events?</a:t>
            </a:r>
          </a:p>
          <a:p>
            <a:pPr marL="571500" indent="-457200">
              <a:spcBef>
                <a:spcPts val="580"/>
              </a:spcBef>
              <a:buFont typeface="Arial" panose="020B0604020202020204" pitchFamily="34" charset="0"/>
              <a:buAutoNum type="alphaUcPeriod"/>
              <a:defRPr/>
            </a:pPr>
            <a:endParaRPr lang="en-US" sz="3200" dirty="0">
              <a:latin typeface="Times New Roman" panose="02020603050405020304" pitchFamily="18" charset="0"/>
              <a:cs typeface="Times New Roman" panose="02020603050405020304" pitchFamily="18" charset="0"/>
            </a:endParaRPr>
          </a:p>
          <a:p>
            <a:pPr marL="114300" indent="0">
              <a:spcBef>
                <a:spcPts val="580"/>
              </a:spcBef>
              <a:buNone/>
              <a:defRPr/>
            </a:pPr>
            <a:endParaRPr lang="en-US" sz="3200" dirty="0">
              <a:latin typeface="Times New Roman" panose="02020603050405020304" pitchFamily="18" charset="0"/>
              <a:cs typeface="Times New Roman" panose="02020603050405020304" pitchFamily="18" charset="0"/>
            </a:endParaRPr>
          </a:p>
          <a:p>
            <a:pPr marL="274320" indent="-274320">
              <a:spcBef>
                <a:spcPts val="580"/>
              </a:spcBef>
              <a:defRPr/>
            </a:pPr>
            <a:endParaRPr lang="en-US" sz="2400" dirty="0"/>
          </a:p>
        </p:txBody>
      </p:sp>
      <p:sp>
        <p:nvSpPr>
          <p:cNvPr id="3" name="Title 2">
            <a:extLst>
              <a:ext uri="{FF2B5EF4-FFF2-40B4-BE49-F238E27FC236}">
                <a16:creationId xmlns:a16="http://schemas.microsoft.com/office/drawing/2014/main" id="{B6177A8A-9B32-4837-8135-7CEE5DFB6594}"/>
              </a:ext>
            </a:extLst>
          </p:cNvPr>
          <p:cNvSpPr>
            <a:spLocks noGrp="1"/>
          </p:cNvSpPr>
          <p:nvPr>
            <p:ph type="title"/>
          </p:nvPr>
        </p:nvSpPr>
        <p:spPr>
          <a:xfrm>
            <a:off x="838200" y="365126"/>
            <a:ext cx="10515600" cy="998162"/>
          </a:xfrm>
        </p:spPr>
        <p:txBody>
          <a:bodyPr/>
          <a:lstStyle/>
          <a:p>
            <a:r>
              <a:rPr lang="en-US" dirty="0">
                <a:solidFill>
                  <a:schemeClr val="accent1">
                    <a:lumMod val="50000"/>
                  </a:schemeClr>
                </a:solidFill>
                <a:latin typeface="Times New Roman" panose="02020603050405020304" pitchFamily="18" charset="0"/>
                <a:cs typeface="Times New Roman" panose="02020603050405020304" pitchFamily="18" charset="0"/>
              </a:rPr>
              <a:t>Authority of the Board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7587">
                                            <p:txEl>
                                              <p:pRg st="1" end="1"/>
                                            </p:txEl>
                                          </p:spTgt>
                                        </p:tgtEl>
                                        <p:attrNameLst>
                                          <p:attrName>style.visibility</p:attrName>
                                        </p:attrNameLst>
                                      </p:cBhvr>
                                      <p:to>
                                        <p:strVal val="visible"/>
                                      </p:to>
                                    </p:set>
                                    <p:animEffect transition="in" filter="wipe(down)">
                                      <p:cBhvr>
                                        <p:cTn id="7" dur="500"/>
                                        <p:tgtEl>
                                          <p:spTgt spid="6758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7587">
                                            <p:txEl>
                                              <p:pRg st="2" end="2"/>
                                            </p:txEl>
                                          </p:spTgt>
                                        </p:tgtEl>
                                        <p:attrNameLst>
                                          <p:attrName>style.visibility</p:attrName>
                                        </p:attrNameLst>
                                      </p:cBhvr>
                                      <p:to>
                                        <p:strVal val="visible"/>
                                      </p:to>
                                    </p:set>
                                    <p:animEffect transition="in" filter="wipe(down)">
                                      <p:cBhvr>
                                        <p:cTn id="12" dur="500"/>
                                        <p:tgtEl>
                                          <p:spTgt spid="6758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7587">
                                            <p:txEl>
                                              <p:pRg st="3" end="3"/>
                                            </p:txEl>
                                          </p:spTgt>
                                        </p:tgtEl>
                                        <p:attrNameLst>
                                          <p:attrName>style.visibility</p:attrName>
                                        </p:attrNameLst>
                                      </p:cBhvr>
                                      <p:to>
                                        <p:strVal val="visible"/>
                                      </p:to>
                                    </p:set>
                                    <p:animEffect transition="in" filter="wipe(down)">
                                      <p:cBhvr>
                                        <p:cTn id="17" dur="500"/>
                                        <p:tgtEl>
                                          <p:spTgt spid="6758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7587">
                                            <p:txEl>
                                              <p:pRg st="4" end="4"/>
                                            </p:txEl>
                                          </p:spTgt>
                                        </p:tgtEl>
                                        <p:attrNameLst>
                                          <p:attrName>style.visibility</p:attrName>
                                        </p:attrNameLst>
                                      </p:cBhvr>
                                      <p:to>
                                        <p:strVal val="visible"/>
                                      </p:to>
                                    </p:set>
                                    <p:animEffect transition="in" filter="wipe(down)">
                                      <p:cBhvr>
                                        <p:cTn id="22" dur="500"/>
                                        <p:tgtEl>
                                          <p:spTgt spid="6758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7587">
                                            <p:txEl>
                                              <p:pRg st="5" end="5"/>
                                            </p:txEl>
                                          </p:spTgt>
                                        </p:tgtEl>
                                        <p:attrNameLst>
                                          <p:attrName>style.visibility</p:attrName>
                                        </p:attrNameLst>
                                      </p:cBhvr>
                                      <p:to>
                                        <p:strVal val="visible"/>
                                      </p:to>
                                    </p:set>
                                    <p:animEffect transition="in" filter="wipe(down)">
                                      <p:cBhvr>
                                        <p:cTn id="27" dur="500"/>
                                        <p:tgtEl>
                                          <p:spTgt spid="6758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7587">
                                            <p:txEl>
                                              <p:pRg st="6" end="6"/>
                                            </p:txEl>
                                          </p:spTgt>
                                        </p:tgtEl>
                                        <p:attrNameLst>
                                          <p:attrName>style.visibility</p:attrName>
                                        </p:attrNameLst>
                                      </p:cBhvr>
                                      <p:to>
                                        <p:strVal val="visible"/>
                                      </p:to>
                                    </p:set>
                                    <p:animEffect transition="in" filter="wipe(down)">
                                      <p:cBhvr>
                                        <p:cTn id="32" dur="500"/>
                                        <p:tgtEl>
                                          <p:spTgt spid="6758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a:extLst>
              <a:ext uri="{FF2B5EF4-FFF2-40B4-BE49-F238E27FC236}">
                <a16:creationId xmlns:a16="http://schemas.microsoft.com/office/drawing/2014/main" id="{1CE012D8-EF54-4F45-8681-3D89DD9BA9BE}"/>
              </a:ext>
            </a:extLst>
          </p:cNvPr>
          <p:cNvSpPr>
            <a:spLocks noGrp="1" noChangeArrowheads="1"/>
          </p:cNvSpPr>
          <p:nvPr>
            <p:ph idx="1"/>
          </p:nvPr>
        </p:nvSpPr>
        <p:spPr>
          <a:xfrm>
            <a:off x="712040" y="963877"/>
            <a:ext cx="11098158" cy="3579247"/>
          </a:xfrm>
        </p:spPr>
        <p:txBody>
          <a:bodyPr rtlCol="0" anchor="ctr">
            <a:normAutofit/>
          </a:bodyPr>
          <a:lstStyle/>
          <a:p>
            <a:pPr marL="114300">
              <a:spcBef>
                <a:spcPts val="580"/>
              </a:spcBef>
              <a:buNone/>
              <a:defRPr/>
            </a:pPr>
            <a:r>
              <a:rPr lang="en-US" sz="3600" b="1" dirty="0">
                <a:latin typeface="Times New Roman" panose="02020603050405020304" pitchFamily="18" charset="0"/>
                <a:cs typeface="Times New Roman" panose="02020603050405020304" pitchFamily="18" charset="0"/>
              </a:rPr>
              <a:t>Board Action:</a:t>
            </a:r>
          </a:p>
          <a:p>
            <a:pPr marL="114300">
              <a:spcBef>
                <a:spcPts val="580"/>
              </a:spcBef>
              <a:buNone/>
              <a:defRPr/>
            </a:pPr>
            <a:endParaRPr lang="en-US" sz="3600" b="1" dirty="0">
              <a:latin typeface="Times New Roman" panose="02020603050405020304" pitchFamily="18" charset="0"/>
              <a:cs typeface="Times New Roman" panose="02020603050405020304" pitchFamily="18" charset="0"/>
            </a:endParaRPr>
          </a:p>
          <a:p>
            <a:pPr marL="708660" lvl="1" indent="-342900">
              <a:spcBef>
                <a:spcPts val="370"/>
              </a:spcBef>
              <a:buFont typeface="Wingdings" panose="05000000000000000000" pitchFamily="2" charset="2"/>
              <a:buChar char="§"/>
              <a:defRPr/>
            </a:pPr>
            <a:r>
              <a:rPr lang="en-US" sz="3200" dirty="0">
                <a:latin typeface="Times New Roman" panose="02020603050405020304" pitchFamily="18" charset="0"/>
                <a:cs typeface="Times New Roman" panose="02020603050405020304" pitchFamily="18" charset="0"/>
              </a:rPr>
              <a:t>Must be at a properly called public meeting</a:t>
            </a:r>
          </a:p>
          <a:p>
            <a:pPr marL="708660" lvl="1" indent="-342900">
              <a:spcBef>
                <a:spcPts val="370"/>
              </a:spcBef>
              <a:buFont typeface="Wingdings" panose="05000000000000000000" pitchFamily="2" charset="2"/>
              <a:buChar char="§"/>
              <a:defRPr/>
            </a:pPr>
            <a:r>
              <a:rPr lang="en-US" sz="3200" dirty="0">
                <a:latin typeface="Times New Roman" panose="02020603050405020304" pitchFamily="18" charset="0"/>
                <a:cs typeface="Times New Roman" panose="02020603050405020304" pitchFamily="18" charset="0"/>
              </a:rPr>
              <a:t>Requires a quorum to be present</a:t>
            </a:r>
          </a:p>
          <a:p>
            <a:pPr marL="708660" lvl="1" indent="-342900">
              <a:spcBef>
                <a:spcPts val="370"/>
              </a:spcBef>
              <a:buFont typeface="Wingdings" panose="05000000000000000000" pitchFamily="2" charset="2"/>
              <a:buChar char="§"/>
              <a:defRPr/>
            </a:pPr>
            <a:r>
              <a:rPr lang="en-US" sz="3200" dirty="0">
                <a:latin typeface="Times New Roman" panose="02020603050405020304" pitchFamily="18" charset="0"/>
                <a:cs typeface="Times New Roman" panose="02020603050405020304" pitchFamily="18" charset="0"/>
              </a:rPr>
              <a:t>Generally requires approval by a majority of the board</a:t>
            </a:r>
          </a:p>
          <a:p>
            <a:pPr marL="708660" lvl="1" indent="-342900">
              <a:spcBef>
                <a:spcPts val="370"/>
              </a:spcBef>
              <a:buFont typeface="Wingdings" panose="05000000000000000000" pitchFamily="2" charset="2"/>
              <a:buChar char="§"/>
              <a:defRPr/>
            </a:pPr>
            <a:r>
              <a:rPr lang="en-US" sz="3200" dirty="0">
                <a:latin typeface="Times New Roman" panose="02020603050405020304" pitchFamily="18" charset="0"/>
                <a:cs typeface="Times New Roman" panose="02020603050405020304" pitchFamily="18" charset="0"/>
              </a:rPr>
              <a:t>All votes must be taken publicly (no secret ballots)</a:t>
            </a:r>
          </a:p>
          <a:p>
            <a:pPr marL="274320" indent="-274320">
              <a:spcBef>
                <a:spcPts val="580"/>
              </a:spcBef>
              <a:buFont typeface="Wingdings" panose="05000000000000000000" pitchFamily="2" charset="2"/>
              <a:buChar char="§"/>
              <a:defRPr/>
            </a:pP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a:extLst>
              <a:ext uri="{FF2B5EF4-FFF2-40B4-BE49-F238E27FC236}">
                <a16:creationId xmlns:a16="http://schemas.microsoft.com/office/drawing/2014/main" id="{AF2E7DE7-7CB1-4C37-ADC4-692A1CA1105C}"/>
              </a:ext>
            </a:extLst>
          </p:cNvPr>
          <p:cNvSpPr>
            <a:spLocks noGrp="1" noChangeArrowheads="1"/>
          </p:cNvSpPr>
          <p:nvPr>
            <p:ph idx="1"/>
          </p:nvPr>
        </p:nvSpPr>
        <p:spPr>
          <a:xfrm>
            <a:off x="419100" y="1146757"/>
            <a:ext cx="11353800" cy="3821483"/>
          </a:xfrm>
        </p:spPr>
        <p:txBody>
          <a:bodyPr rtlCol="0" anchor="ctr">
            <a:normAutofit/>
          </a:bodyPr>
          <a:lstStyle/>
          <a:p>
            <a:pPr lvl="1">
              <a:spcBef>
                <a:spcPts val="580"/>
              </a:spcBef>
              <a:buFont typeface="Wingdings" panose="05000000000000000000" pitchFamily="2" charset="2"/>
              <a:buChar char="§"/>
              <a:defRPr/>
            </a:pPr>
            <a:r>
              <a:rPr lang="en-US" sz="3200" dirty="0">
                <a:latin typeface="Times New Roman" panose="02020603050405020304" pitchFamily="18" charset="0"/>
                <a:cs typeface="Times New Roman" panose="02020603050405020304" pitchFamily="18" charset="0"/>
              </a:rPr>
              <a:t>Prohibits a government body from being sued unless the “sovereign” (e.g., the state of Oregon) grants permission to do so through legislation</a:t>
            </a:r>
          </a:p>
          <a:p>
            <a:pPr lvl="1">
              <a:spcBef>
                <a:spcPts val="580"/>
              </a:spcBef>
              <a:buClr>
                <a:schemeClr val="tx2"/>
              </a:buClr>
              <a:buFont typeface="Wingdings" panose="05000000000000000000" pitchFamily="2" charset="2"/>
              <a:buChar char="§"/>
              <a:defRPr/>
            </a:pPr>
            <a:endParaRPr lang="en-US" sz="3200" dirty="0">
              <a:latin typeface="Times New Roman" panose="02020603050405020304" pitchFamily="18" charset="0"/>
              <a:cs typeface="Times New Roman" panose="02020603050405020304" pitchFamily="18" charset="0"/>
            </a:endParaRPr>
          </a:p>
          <a:p>
            <a:pPr lvl="1">
              <a:spcBef>
                <a:spcPts val="580"/>
              </a:spcBef>
              <a:buFont typeface="Wingdings" panose="05000000000000000000" pitchFamily="2" charset="2"/>
              <a:buChar char="§"/>
              <a:defRPr/>
            </a:pPr>
            <a:r>
              <a:rPr lang="en-US" sz="3200" dirty="0">
                <a:latin typeface="Times New Roman" panose="02020603050405020304" pitchFamily="18" charset="0"/>
                <a:cs typeface="Times New Roman" panose="02020603050405020304" pitchFamily="18" charset="0"/>
              </a:rPr>
              <a:t>The legislation may dictate the method and terms of the suit</a:t>
            </a:r>
          </a:p>
        </p:txBody>
      </p:sp>
      <p:sp>
        <p:nvSpPr>
          <p:cNvPr id="4" name="Title 2">
            <a:extLst>
              <a:ext uri="{FF2B5EF4-FFF2-40B4-BE49-F238E27FC236}">
                <a16:creationId xmlns:a16="http://schemas.microsoft.com/office/drawing/2014/main" id="{28EEF1DE-55A3-4292-B4D9-9DB6148DBE50}"/>
              </a:ext>
            </a:extLst>
          </p:cNvPr>
          <p:cNvSpPr>
            <a:spLocks noGrp="1"/>
          </p:cNvSpPr>
          <p:nvPr>
            <p:ph type="title"/>
          </p:nvPr>
        </p:nvSpPr>
        <p:spPr>
          <a:xfrm>
            <a:off x="838200" y="365125"/>
            <a:ext cx="10515600" cy="1325563"/>
          </a:xfrm>
        </p:spPr>
        <p:txBody>
          <a:bodyPr/>
          <a:lstStyle/>
          <a:p>
            <a:r>
              <a:rPr lang="en-US" dirty="0">
                <a:solidFill>
                  <a:schemeClr val="accent1">
                    <a:lumMod val="50000"/>
                  </a:schemeClr>
                </a:solidFill>
                <a:latin typeface="Times New Roman" panose="02020603050405020304" pitchFamily="18" charset="0"/>
                <a:cs typeface="Times New Roman" panose="02020603050405020304" pitchFamily="18" charset="0"/>
              </a:rPr>
              <a:t>Sovereign Immunity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F4E72484BBE9419E250AB10202E083" ma:contentTypeVersion="12" ma:contentTypeDescription="Create a new document." ma:contentTypeScope="" ma:versionID="f76b3a30cc76785a21d3ddb2fc388192">
  <xsd:schema xmlns:xsd="http://www.w3.org/2001/XMLSchema" xmlns:xs="http://www.w3.org/2001/XMLSchema" xmlns:p="http://schemas.microsoft.com/office/2006/metadata/properties" xmlns:ns2="f909dfb5-5e02-412b-a355-a3b995b4ff7e" xmlns:ns3="53894ef6-41ab-4d9d-8f44-843058498d35" targetNamespace="http://schemas.microsoft.com/office/2006/metadata/properties" ma:root="true" ma:fieldsID="a6b36a139c52fcc5d419f7cbf99bfb37" ns2:_="" ns3:_="">
    <xsd:import namespace="f909dfb5-5e02-412b-a355-a3b995b4ff7e"/>
    <xsd:import namespace="53894ef6-41ab-4d9d-8f44-843058498d3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09dfb5-5e02-412b-a355-a3b995b4ff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894ef6-41ab-4d9d-8f44-843058498d35"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6A55C40-FBE1-4D25-9E7F-317E6B35F693}"/>
</file>

<file path=customXml/itemProps2.xml><?xml version="1.0" encoding="utf-8"?>
<ds:datastoreItem xmlns:ds="http://schemas.openxmlformats.org/officeDocument/2006/customXml" ds:itemID="{2540B70C-5BB2-4672-9584-D67DF8923095}"/>
</file>

<file path=customXml/itemProps3.xml><?xml version="1.0" encoding="utf-8"?>
<ds:datastoreItem xmlns:ds="http://schemas.openxmlformats.org/officeDocument/2006/customXml" ds:itemID="{B2DF0128-D8AF-4BC0-B0F2-A9F187F6C332}"/>
</file>

<file path=docProps/app.xml><?xml version="1.0" encoding="utf-8"?>
<Properties xmlns="http://schemas.openxmlformats.org/officeDocument/2006/extended-properties" xmlns:vt="http://schemas.openxmlformats.org/officeDocument/2006/docPropsVTypes">
  <TotalTime>865</TotalTime>
  <Words>3027</Words>
  <Application>Microsoft Office PowerPoint</Application>
  <PresentationFormat>Widescreen</PresentationFormat>
  <Paragraphs>411</Paragraphs>
  <Slides>57</Slides>
  <Notes>25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57</vt:i4>
      </vt:variant>
    </vt:vector>
  </HeadingPairs>
  <TitlesOfParts>
    <vt:vector size="65" baseType="lpstr">
      <vt:lpstr>&amp;quot</vt:lpstr>
      <vt:lpstr>Arial</vt:lpstr>
      <vt:lpstr>Calibri</vt:lpstr>
      <vt:lpstr>Calibri Light</vt:lpstr>
      <vt:lpstr>Times New Roman</vt:lpstr>
      <vt:lpstr>Wingdings</vt:lpstr>
      <vt:lpstr>Wingdings 2</vt:lpstr>
      <vt:lpstr>Office Theme</vt:lpstr>
      <vt:lpstr>Special District Duties and Liabilities  Overview for  Board Members and Staff </vt:lpstr>
      <vt:lpstr>Powers  and Protections</vt:lpstr>
      <vt:lpstr>PowerPoint Presentation</vt:lpstr>
      <vt:lpstr>Authority of the District</vt:lpstr>
      <vt:lpstr>PowerPoint Presentation</vt:lpstr>
      <vt:lpstr>PowerPoint Presentation</vt:lpstr>
      <vt:lpstr>Authority of the Board</vt:lpstr>
      <vt:lpstr>PowerPoint Presentation</vt:lpstr>
      <vt:lpstr>Sovereign Immunity</vt:lpstr>
      <vt:lpstr>PowerPoint Presentation</vt:lpstr>
      <vt:lpstr>PowerPoint Presentation</vt:lpstr>
      <vt:lpstr>PowerPoint Presentation</vt:lpstr>
      <vt:lpstr>PowerPoint Presentation</vt:lpstr>
      <vt:lpstr>Board Roles and Responsibilities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Board Vision, Mission and Values</vt:lpstr>
      <vt:lpstr>Board Member Expectations</vt:lpstr>
      <vt:lpstr>Board Expectations of CEO/Manager</vt:lpstr>
      <vt:lpstr>PowerPoint Presentation</vt:lpstr>
      <vt:lpstr>Legal Authorities</vt:lpstr>
      <vt:lpstr> </vt:lpstr>
      <vt:lpstr>Scope of Ethics Law</vt:lpstr>
      <vt:lpstr> </vt:lpstr>
      <vt:lpstr> </vt:lpstr>
      <vt:lpstr>Nepotism</vt:lpstr>
      <vt:lpstr> </vt:lpstr>
      <vt:lpstr> </vt:lpstr>
      <vt:lpstr>Financial Gain</vt:lpstr>
      <vt:lpstr> </vt:lpstr>
      <vt:lpstr> </vt:lpstr>
      <vt:lpstr> </vt:lpstr>
      <vt:lpstr> </vt:lpstr>
      <vt:lpstr>Gifts</vt:lpstr>
      <vt:lpstr> </vt:lpstr>
      <vt:lpstr> </vt:lpstr>
      <vt:lpstr> </vt:lpstr>
      <vt:lpstr> </vt:lpstr>
      <vt:lpstr> </vt:lpstr>
      <vt:lpstr> </vt:lpstr>
      <vt:lpstr>PowerPoint Presentation</vt:lpstr>
      <vt:lpstr>Conflicts of Interest</vt:lpstr>
      <vt:lpstr> </vt:lpstr>
      <vt:lpstr>PowerPoint Presentation</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SDAO board member training Webinar 2020</dc:title>
  <dc:creator>Shanta Carter</dc:creator>
  <cp:lastModifiedBy>Amy Schlappi</cp:lastModifiedBy>
  <cp:revision>16</cp:revision>
  <cp:lastPrinted>2020-07-16T15:38:47Z</cp:lastPrinted>
  <dcterms:created xsi:type="dcterms:W3CDTF">2020-07-16T15:06:28Z</dcterms:created>
  <dcterms:modified xsi:type="dcterms:W3CDTF">2020-09-16T15:31:30Z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0x010100BBF4E72484BBE9419E250AB10202E083</vt:lpwstr>
  </property>
</Properties>
</file>